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Lst>
  <p:sldSz cy="6858000" cx="9144000"/>
  <p:notesSz cx="6858000" cy="9144000"/>
  <p:embeddedFontLst>
    <p:embeddedFont>
      <p:font typeface="Helvetica Neue"/>
      <p:regular r:id="rId59"/>
      <p:bold r:id="rId60"/>
      <p:italic r:id="rId61"/>
      <p:boldItalic r:id="rId62"/>
    </p:embeddedFont>
    <p:embeddedFont>
      <p:font typeface="Gill Sans"/>
      <p:regular r:id="rId63"/>
      <p:bold r:id="rId64"/>
    </p:embeddedFont>
    <p:embeddedFont>
      <p:font typeface="Source Sans Pro"/>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3153BC-D753-470D-B46B-8D4374AB933C}">
  <a:tblStyle styleId="{CB3153BC-D753-470D-B46B-8D4374AB933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4.xml"/><Relationship Id="rId64" Type="http://schemas.openxmlformats.org/officeDocument/2006/relationships/font" Target="fonts/GillSans-bold.fntdata"/><Relationship Id="rId63" Type="http://schemas.openxmlformats.org/officeDocument/2006/relationships/font" Target="fonts/GillSans-regular.fntdata"/><Relationship Id="rId22" Type="http://schemas.openxmlformats.org/officeDocument/2006/relationships/slide" Target="slides/slide16.xml"/><Relationship Id="rId66" Type="http://schemas.openxmlformats.org/officeDocument/2006/relationships/font" Target="fonts/SourceSansPro-bold.fntdata"/><Relationship Id="rId21" Type="http://schemas.openxmlformats.org/officeDocument/2006/relationships/slide" Target="slides/slide15.xml"/><Relationship Id="rId65" Type="http://schemas.openxmlformats.org/officeDocument/2006/relationships/font" Target="fonts/SourceSansPro-regular.fntdata"/><Relationship Id="rId24" Type="http://schemas.openxmlformats.org/officeDocument/2006/relationships/slide" Target="slides/slide18.xml"/><Relationship Id="rId68" Type="http://schemas.openxmlformats.org/officeDocument/2006/relationships/font" Target="fonts/SourceSansPro-boldItalic.fntdata"/><Relationship Id="rId23" Type="http://schemas.openxmlformats.org/officeDocument/2006/relationships/slide" Target="slides/slide17.xml"/><Relationship Id="rId67" Type="http://schemas.openxmlformats.org/officeDocument/2006/relationships/font" Target="fonts/SourceSansPro-italic.fntdata"/><Relationship Id="rId60" Type="http://schemas.openxmlformats.org/officeDocument/2006/relationships/font" Target="fonts/HelveticaNeue-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HelveticaNeue-regular.fntdata"/><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n.wikipedia.org/wiki/Cornea" TargetMode="External"/><Relationship Id="rId3" Type="http://schemas.openxmlformats.org/officeDocument/2006/relationships/hyperlink" Target="http://en.wikipedia.org/wiki/Lens_(anatomy)"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n.wikipedia.org/wiki/Surgery"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03" name="Google Shape;203;p1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27" name="Google Shape;32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8: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45" name="Google Shape;345;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6" name="Google Shape;34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 name="Google Shape;13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36" name="Google Shape;136;p4: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42: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72" name="Google Shape;37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3" name="Google Shape;373;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3: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80" name="Google Shape;380;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4: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88" name="Google Shape;38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9" name="Google Shape;389;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5: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95" name="Google Shape;39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6" name="Google Shape;396;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6: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403" name="Google Shape;403;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4" name="Google Shape;40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50: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2" name="Google Shape;432;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3" name="Google Shape;433;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en-US">
                <a:latin typeface="Helvetica Neue"/>
                <a:ea typeface="Helvetica Neue"/>
                <a:cs typeface="Helvetica Neue"/>
                <a:sym typeface="Helvetica Neue"/>
              </a:rPr>
              <a:t>The word is derived from Greek κέρας- keras (root: kerat-) "horn, cornea" and σμίλευσις- smileusis "carving”</a:t>
            </a:r>
            <a:endParaRPr/>
          </a:p>
          <a:p>
            <a:pPr indent="0" lvl="0" marL="0" rtl="1" algn="r">
              <a:spcBef>
                <a:spcPts val="0"/>
              </a:spcBef>
              <a:spcAft>
                <a:spcPts val="0"/>
              </a:spcAft>
              <a:buNone/>
            </a:pPr>
            <a:r>
              <a:rPr lang="en-US">
                <a:latin typeface="Helvetica Neue"/>
                <a:ea typeface="Helvetica Neue"/>
                <a:cs typeface="Helvetica Neue"/>
                <a:sym typeface="Helvetica Neue"/>
              </a:rPr>
              <a:t>A laser is a device that emits light through a process of optical amplification based on the stimulated emission of electromagnetic radiation. </a:t>
            </a:r>
            <a:endParaRPr/>
          </a:p>
          <a:p>
            <a:pPr indent="0" lvl="0" marL="0" rtl="1" algn="r">
              <a:spcBef>
                <a:spcPts val="0"/>
              </a:spcBef>
              <a:spcAft>
                <a:spcPts val="0"/>
              </a:spcAft>
              <a:buNone/>
            </a:pPr>
            <a:r>
              <a:rPr lang="en-US">
                <a:latin typeface="Helvetica Neue"/>
                <a:ea typeface="Helvetica Neue"/>
                <a:cs typeface="Helvetica Neue"/>
                <a:sym typeface="Helvetica Neue"/>
              </a:rPr>
              <a:t>Lasers differ from other sources of light because they emit light coherently. Its spatial coherence allows a laser to be focused to a tight spot, and this enables applications like laser cutting.</a:t>
            </a:r>
            <a:endParaRPr/>
          </a:p>
          <a:p>
            <a:pPr indent="0" lvl="0" marL="0" rtl="1" algn="r">
              <a:spcBef>
                <a:spcPts val="0"/>
              </a:spcBef>
              <a:spcAft>
                <a:spcPts val="0"/>
              </a:spcAft>
              <a:buNone/>
            </a:pPr>
            <a:r>
              <a:t/>
            </a:r>
            <a:endParaRPr>
              <a:latin typeface="Helvetica Neue"/>
              <a:ea typeface="Helvetica Neue"/>
              <a:cs typeface="Helvetica Neue"/>
              <a:sym typeface="Helvetica Neue"/>
            </a:endParaRPr>
          </a:p>
          <a:p>
            <a:pPr indent="0" lvl="0" marL="0" rtl="1" algn="r">
              <a:spcBef>
                <a:spcPts val="0"/>
              </a:spcBef>
              <a:spcAft>
                <a:spcPts val="0"/>
              </a:spcAft>
              <a:buNone/>
            </a:pPr>
            <a:r>
              <a:t/>
            </a:r>
            <a:endParaRPr>
              <a:latin typeface="Helvetica Neue"/>
              <a:ea typeface="Helvetica Neue"/>
              <a:cs typeface="Helvetica Neue"/>
              <a:sym typeface="Helvetica Neue"/>
            </a:endParaRPr>
          </a:p>
          <a:p>
            <a:pPr indent="0" lvl="0" marL="0" rtl="1" algn="r">
              <a:spcBef>
                <a:spcPts val="0"/>
              </a:spcBef>
              <a:spcAft>
                <a:spcPts val="0"/>
              </a:spcAft>
              <a:buNone/>
            </a:pPr>
            <a:r>
              <a:rPr lang="en-US">
                <a:latin typeface="Helvetica Neue"/>
                <a:ea typeface="Helvetica Neue"/>
                <a:cs typeface="Helvetica Neue"/>
                <a:sym typeface="Helvetica Neue"/>
              </a:rPr>
              <a:t>Myopia: Ligth is focused in front of the retina, causing “farsightedness”  difficulty seein far. </a:t>
            </a:r>
            <a:endParaRPr/>
          </a:p>
          <a:p>
            <a:pPr indent="0" lvl="0" marL="0" rtl="1" algn="r">
              <a:spcBef>
                <a:spcPts val="0"/>
              </a:spcBef>
              <a:spcAft>
                <a:spcPts val="0"/>
              </a:spcAft>
              <a:buNone/>
            </a:pPr>
            <a:r>
              <a:t/>
            </a:r>
            <a:endParaRPr>
              <a:latin typeface="Helvetica Neue"/>
              <a:ea typeface="Helvetica Neue"/>
              <a:cs typeface="Helvetica Neue"/>
              <a:sym typeface="Helvetica Neue"/>
            </a:endParaRPr>
          </a:p>
          <a:p>
            <a:pPr indent="0" lvl="0" marL="0" rtl="1" algn="r">
              <a:spcBef>
                <a:spcPts val="0"/>
              </a:spcBef>
              <a:spcAft>
                <a:spcPts val="0"/>
              </a:spcAft>
              <a:buNone/>
            </a:pPr>
            <a:r>
              <a:rPr lang="en-US">
                <a:latin typeface="Helvetica Neue"/>
                <a:ea typeface="Helvetica Neue"/>
                <a:cs typeface="Helvetica Neue"/>
                <a:sym typeface="Helvetica Neue"/>
              </a:rPr>
              <a:t>Hyperopia: Ligth is focused in front of the retina, causing “nearsightedness”  difficulty seeing near. </a:t>
            </a:r>
            <a:endParaRPr/>
          </a:p>
          <a:p>
            <a:pPr indent="0" lvl="0" marL="0" rtl="1" algn="r">
              <a:spcBef>
                <a:spcPts val="0"/>
              </a:spcBef>
              <a:spcAft>
                <a:spcPts val="0"/>
              </a:spcAft>
              <a:buNone/>
            </a:pPr>
            <a:r>
              <a:t/>
            </a:r>
            <a:endParaRPr>
              <a:latin typeface="Helvetica Neue"/>
              <a:ea typeface="Helvetica Neue"/>
              <a:cs typeface="Helvetica Neue"/>
              <a:sym typeface="Helvetica Neue"/>
            </a:endParaRPr>
          </a:p>
          <a:p>
            <a:pPr indent="0" lvl="0" marL="0" rtl="1" algn="r">
              <a:spcBef>
                <a:spcPts val="0"/>
              </a:spcBef>
              <a:spcAft>
                <a:spcPts val="0"/>
              </a:spcAft>
              <a:buNone/>
            </a:pPr>
            <a:r>
              <a:rPr b="1" lang="en-US">
                <a:latin typeface="Helvetica Neue"/>
                <a:ea typeface="Helvetica Neue"/>
                <a:cs typeface="Helvetica Neue"/>
                <a:sym typeface="Helvetica Neue"/>
              </a:rPr>
              <a:t>Astigmatism</a:t>
            </a:r>
            <a:r>
              <a:rPr lang="en-US">
                <a:latin typeface="Helvetica Neue"/>
                <a:ea typeface="Helvetica Neue"/>
                <a:cs typeface="Helvetica Neue"/>
                <a:sym typeface="Helvetica Neue"/>
              </a:rPr>
              <a:t> is an optical defect in which vision is blurred due to the inability of the optics of the eye to focus a point object into a sharp focused image on the retina. This may be due to an irregular or toric curvature of the </a:t>
            </a:r>
            <a:r>
              <a:rPr lang="en-US" u="sng">
                <a:solidFill>
                  <a:schemeClr val="hlink"/>
                </a:solidFill>
                <a:hlinkClick r:id="rId2"/>
              </a:rPr>
              <a:t>cornea</a:t>
            </a:r>
            <a:r>
              <a:rPr lang="en-US">
                <a:latin typeface="Helvetica Neue"/>
                <a:ea typeface="Helvetica Neue"/>
                <a:cs typeface="Helvetica Neue"/>
                <a:sym typeface="Helvetica Neue"/>
              </a:rPr>
              <a:t> or </a:t>
            </a:r>
            <a:r>
              <a:rPr lang="en-US" u="sng">
                <a:solidFill>
                  <a:schemeClr val="hlink"/>
                </a:solidFill>
                <a:hlinkClick r:id="rId3"/>
              </a:rPr>
              <a:t>lens</a:t>
            </a:r>
            <a:endParaRPr>
              <a:latin typeface="Helvetica Neue"/>
              <a:ea typeface="Helvetica Neue"/>
              <a:cs typeface="Helvetica Neue"/>
              <a:sym typeface="Helvetica Neue"/>
            </a:endParaRPr>
          </a:p>
          <a:p>
            <a:pPr indent="0" lvl="0" marL="0" rtl="1" algn="r">
              <a:spcBef>
                <a:spcPts val="0"/>
              </a:spcBef>
              <a:spcAft>
                <a:spcPts val="0"/>
              </a:spcAft>
              <a:buNone/>
            </a:pPr>
            <a:r>
              <a:t/>
            </a:r>
            <a:endParaRPr>
              <a:solidFill>
                <a:srgbClr val="2048A8"/>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1: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a:t>
            </a:fld>
            <a:endParaRPr sz="1200">
              <a:solidFill>
                <a:schemeClr val="dk1"/>
              </a:solidFill>
              <a:latin typeface="Times New Roman"/>
              <a:ea typeface="Times New Roman"/>
              <a:cs typeface="Times New Roman"/>
              <a:sym typeface="Times New Roman"/>
            </a:endParaRPr>
          </a:p>
        </p:txBody>
      </p:sp>
      <p:sp>
        <p:nvSpPr>
          <p:cNvPr id="439" name="Google Shape;439;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0" name="Google Shape;440;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en-US"/>
              <a:t>2. At this point patients experience blurry vision and can only see the laser light and the overhead light.</a:t>
            </a:r>
            <a:endParaRPr>
              <a:latin typeface="Helvetica Neue"/>
              <a:ea typeface="Helvetica Neue"/>
              <a:cs typeface="Helvetica Neue"/>
              <a:sym typeface="Helvetica Neue"/>
            </a:endParaRPr>
          </a:p>
          <a:p>
            <a:pPr indent="0" lvl="0" marL="0" rtl="1" algn="r">
              <a:spcBef>
                <a:spcPts val="0"/>
              </a:spcBef>
              <a:spcAft>
                <a:spcPts val="0"/>
              </a:spcAft>
              <a:buNone/>
            </a:pPr>
            <a:r>
              <a:rPr lang="en-US">
                <a:latin typeface="Helvetica Neue"/>
                <a:ea typeface="Helvetica Neue"/>
                <a:cs typeface="Helvetica Neue"/>
                <a:sym typeface="Helvetica Neue"/>
              </a:rPr>
              <a:t>A </a:t>
            </a:r>
            <a:r>
              <a:rPr b="1" lang="en-US">
                <a:latin typeface="Helvetica Neue"/>
                <a:ea typeface="Helvetica Neue"/>
                <a:cs typeface="Helvetica Neue"/>
                <a:sym typeface="Helvetica Neue"/>
              </a:rPr>
              <a:t>microkeratome</a:t>
            </a:r>
            <a:r>
              <a:rPr lang="en-US">
                <a:latin typeface="Helvetica Neue"/>
                <a:ea typeface="Helvetica Neue"/>
                <a:cs typeface="Helvetica Neue"/>
                <a:sym typeface="Helvetica Neue"/>
              </a:rPr>
              <a:t> is a precision </a:t>
            </a:r>
            <a:r>
              <a:rPr lang="en-US" u="sng">
                <a:solidFill>
                  <a:schemeClr val="hlink"/>
                </a:solidFill>
                <a:hlinkClick r:id="rId2"/>
              </a:rPr>
              <a:t>surgical</a:t>
            </a:r>
            <a:r>
              <a:rPr lang="en-US">
                <a:latin typeface="Helvetica Neue"/>
                <a:ea typeface="Helvetica Neue"/>
                <a:cs typeface="Helvetica Neue"/>
                <a:sym typeface="Helvetica Neue"/>
              </a:rPr>
              <a:t> instrument with an oscillating blade. The normal human cornea varies from around 500 to 600 micrometres in thickness; and in the LASIK procedure, the microkeratome creates a 83 to 200 micrometre thick flap.</a:t>
            </a:r>
            <a:endParaRPr/>
          </a:p>
          <a:p>
            <a:pPr indent="0" lvl="0" marL="0" rtl="1" algn="r">
              <a:spcBef>
                <a:spcPts val="0"/>
              </a:spcBef>
              <a:spcAft>
                <a:spcPts val="0"/>
              </a:spcAft>
              <a:buNone/>
            </a:pPr>
            <a:r>
              <a:t/>
            </a:r>
            <a:endParaRPr/>
          </a:p>
          <a:p>
            <a:pPr indent="0" lvl="0" marL="0" rtl="1" algn="r">
              <a:spcBef>
                <a:spcPts val="0"/>
              </a:spcBef>
              <a:spcAft>
                <a:spcPts val="0"/>
              </a:spcAft>
              <a:buNone/>
            </a:pPr>
            <a:r>
              <a:rPr lang="en-US"/>
              <a:t>3. </a:t>
            </a:r>
            <a:r>
              <a:rPr b="1" lang="en-US" sz="600">
                <a:solidFill>
                  <a:srgbClr val="4E4E4E"/>
                </a:solidFill>
                <a:latin typeface="Verdana"/>
                <a:ea typeface="Verdana"/>
                <a:cs typeface="Verdana"/>
                <a:sym typeface="Verdana"/>
              </a:rPr>
              <a:t>For precise correction, an eye-tracking device tracks your eye movements up to 4,000 times per second.</a:t>
            </a:r>
            <a:endParaRPr b="1" sz="600">
              <a:solidFill>
                <a:srgbClr val="333333"/>
              </a:solidFill>
              <a:latin typeface="Verdana"/>
              <a:ea typeface="Verdana"/>
              <a:cs typeface="Verdana"/>
              <a:sym typeface="Verdana"/>
            </a:endParaRPr>
          </a:p>
          <a:p>
            <a:pPr indent="0" lvl="0" marL="0" rtl="1" algn="r">
              <a:spcBef>
                <a:spcPts val="0"/>
              </a:spcBef>
              <a:spcAft>
                <a:spcPts val="0"/>
              </a:spcAft>
              <a:buNone/>
            </a:pPr>
            <a:r>
              <a:t/>
            </a:r>
            <a:endParaRPr/>
          </a:p>
          <a:p>
            <a:pPr indent="0" lvl="0" marL="0" rtl="1" algn="r">
              <a:spcBef>
                <a:spcPts val="0"/>
              </a:spcBef>
              <a:spcAft>
                <a:spcPts val="0"/>
              </a:spcAft>
              <a:buNone/>
            </a:pPr>
            <a:r>
              <a:rPr lang="en-US" sz="700">
                <a:solidFill>
                  <a:schemeClr val="lt2"/>
                </a:solidFill>
                <a:latin typeface="Arial"/>
                <a:ea typeface="Arial"/>
                <a:cs typeface="Arial"/>
                <a:sym typeface="Arial"/>
              </a:rPr>
              <a:t>4. After the tissue is reshaped, the corneal flap is carefully repositioned.</a:t>
            </a:r>
            <a:endParaRPr/>
          </a:p>
          <a:p>
            <a:pPr indent="0" lvl="0" marL="0" rtl="1" algn="r">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48" name="Google Shape;448;p52: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49" name="Google Shape;149;p6: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5" name="Google Shape;15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56" name="Google Shape;156;p7:notes"/>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محتوى" type="obj">
  <p:cSld name="OBJECT">
    <p:spTree>
      <p:nvGrpSpPr>
        <p:cNvPr id="20" name="Shape 20"/>
        <p:cNvGrpSpPr/>
        <p:nvPr/>
      </p:nvGrpSpPr>
      <p:grpSpPr>
        <a:xfrm>
          <a:off x="0" y="0"/>
          <a:ext cx="0" cy="0"/>
          <a:chOff x="0" y="0"/>
          <a:chExt cx="0" cy="0"/>
        </a:xfrm>
      </p:grpSpPr>
      <p:sp>
        <p:nvSpPr>
          <p:cNvPr id="21" name="Google Shape;21;p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23" name="Google Shape;23;p2"/>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4" name="Google Shape;24;p2"/>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ى ذو تسمية توضيحية" showMasterSp="0" type="objTx">
  <p:cSld name="OBJECT_WITH_CAPTION_TEXT">
    <p:spTree>
      <p:nvGrpSpPr>
        <p:cNvPr id="86" name="Shape 86"/>
        <p:cNvGrpSpPr/>
        <p:nvPr/>
      </p:nvGrpSpPr>
      <p:grpSpPr>
        <a:xfrm>
          <a:off x="0" y="0"/>
          <a:ext cx="0" cy="0"/>
          <a:chOff x="0" y="0"/>
          <a:chExt cx="0" cy="0"/>
        </a:xfrm>
      </p:grpSpPr>
      <p:sp>
        <p:nvSpPr>
          <p:cNvPr id="87" name="Google Shape;87;p11"/>
          <p:cNvSpPr txBox="1"/>
          <p:nvPr>
            <p:ph type="title"/>
          </p:nvPr>
        </p:nvSpPr>
        <p:spPr>
          <a:xfrm>
            <a:off x="457200" y="216778"/>
            <a:ext cx="3810000" cy="1162050"/>
          </a:xfrm>
          <a:prstGeom prst="rect">
            <a:avLst/>
          </a:prstGeom>
          <a:noFill/>
          <a:ln>
            <a:noFill/>
          </a:ln>
        </p:spPr>
        <p:txBody>
          <a:bodyPr anchorCtr="0" anchor="b" bIns="45700" lIns="91425" spcFirstLastPara="1" rIns="91425" wrap="square" tIns="45700">
            <a:noAutofit/>
          </a:bodyPr>
          <a:lstStyle>
            <a:lvl1pPr lvl="0" rtl="1" algn="l">
              <a:lnSpc>
                <a:spcPct val="90909"/>
              </a:lnSpc>
              <a:spcBef>
                <a:spcPts val="0"/>
              </a:spcBef>
              <a:spcAft>
                <a:spcPts val="0"/>
              </a:spcAft>
              <a:buClr>
                <a:srgbClr val="562214"/>
              </a:buClr>
              <a:buSzPts val="2200"/>
              <a:buFont typeface="Gill Sans"/>
              <a:buNone/>
              <a:defRPr b="1" sz="2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1"/>
          <p:cNvSpPr txBox="1"/>
          <p:nvPr>
            <p:ph idx="1" type="body"/>
          </p:nvPr>
        </p:nvSpPr>
        <p:spPr>
          <a:xfrm>
            <a:off x="457200" y="1406964"/>
            <a:ext cx="3810000" cy="698500"/>
          </a:xfrm>
          <a:prstGeom prst="rect">
            <a:avLst/>
          </a:prstGeom>
          <a:noFill/>
          <a:ln>
            <a:noFill/>
          </a:ln>
        </p:spPr>
        <p:txBody>
          <a:bodyPr anchorCtr="0" anchor="t" bIns="45700" lIns="91425" spcFirstLastPara="1" rIns="91425" wrap="square" tIns="45700">
            <a:noAutofit/>
          </a:bodyPr>
          <a:lstStyle>
            <a:lvl1pPr indent="-228600" lvl="0" marL="457200" rtl="1" algn="r">
              <a:lnSpc>
                <a:spcPct val="100000"/>
              </a:lnSpc>
              <a:spcBef>
                <a:spcPts val="0"/>
              </a:spcBef>
              <a:spcAft>
                <a:spcPts val="0"/>
              </a:spcAft>
              <a:buSzPts val="1120"/>
              <a:buNone/>
              <a:defRPr sz="1400"/>
            </a:lvl1pPr>
            <a:lvl2pPr indent="-228600" lvl="1" marL="914400" rtl="1" algn="r">
              <a:lnSpc>
                <a:spcPct val="100000"/>
              </a:lnSpc>
              <a:spcBef>
                <a:spcPts val="550"/>
              </a:spcBef>
              <a:spcAft>
                <a:spcPts val="0"/>
              </a:spcAft>
              <a:buSzPts val="1200"/>
              <a:buNone/>
              <a:defRPr sz="1200"/>
            </a:lvl2pPr>
            <a:lvl3pPr indent="-228600" lvl="2" marL="1371600" rtl="1" algn="r">
              <a:lnSpc>
                <a:spcPct val="100000"/>
              </a:lnSpc>
              <a:spcBef>
                <a:spcPts val="200"/>
              </a:spcBef>
              <a:spcAft>
                <a:spcPts val="0"/>
              </a:spcAft>
              <a:buSzPts val="1000"/>
              <a:buNone/>
              <a:defRPr sz="1000"/>
            </a:lvl3pPr>
            <a:lvl4pPr indent="-228600" lvl="3" marL="1828800" rtl="1" algn="r">
              <a:lnSpc>
                <a:spcPct val="100000"/>
              </a:lnSpc>
              <a:spcBef>
                <a:spcPts val="180"/>
              </a:spcBef>
              <a:spcAft>
                <a:spcPts val="0"/>
              </a:spcAft>
              <a:buSzPts val="900"/>
              <a:buNone/>
              <a:defRPr sz="900"/>
            </a:lvl4pPr>
            <a:lvl5pPr indent="-228600" lvl="4" marL="2286000" rtl="1" algn="r">
              <a:lnSpc>
                <a:spcPct val="100000"/>
              </a:lnSpc>
              <a:spcBef>
                <a:spcPts val="180"/>
              </a:spcBef>
              <a:spcAft>
                <a:spcPts val="0"/>
              </a:spcAft>
              <a:buSzPts val="900"/>
              <a:buNone/>
              <a:defRPr sz="9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89" name="Google Shape;89;p11"/>
          <p:cNvSpPr txBox="1"/>
          <p:nvPr>
            <p:ph idx="2" type="body"/>
          </p:nvPr>
        </p:nvSpPr>
        <p:spPr>
          <a:xfrm>
            <a:off x="457200" y="2133600"/>
            <a:ext cx="8153400" cy="3992563"/>
          </a:xfrm>
          <a:prstGeom prst="rect">
            <a:avLst/>
          </a:prstGeom>
          <a:noFill/>
          <a:ln>
            <a:noFill/>
          </a:ln>
        </p:spPr>
        <p:txBody>
          <a:bodyPr anchorCtr="0" anchor="t" bIns="45700" lIns="91425" spcFirstLastPara="1" rIns="91425" wrap="square" tIns="45700">
            <a:noAutofit/>
          </a:bodyPr>
          <a:lstStyle>
            <a:lvl1pPr indent="-391160" lvl="0" marL="457200" rtl="1" algn="r">
              <a:lnSpc>
                <a:spcPct val="100000"/>
              </a:lnSpc>
              <a:spcBef>
                <a:spcPts val="600"/>
              </a:spcBef>
              <a:spcAft>
                <a:spcPts val="0"/>
              </a:spcAft>
              <a:buSzPts val="2560"/>
              <a:buChar char="⚫"/>
              <a:defRPr sz="3200"/>
            </a:lvl1pPr>
            <a:lvl2pPr indent="-406400" lvl="1" marL="914400" rtl="1" algn="r">
              <a:lnSpc>
                <a:spcPct val="100000"/>
              </a:lnSpc>
              <a:spcBef>
                <a:spcPts val="550"/>
              </a:spcBef>
              <a:spcAft>
                <a:spcPts val="0"/>
              </a:spcAft>
              <a:buSzPts val="2800"/>
              <a:buChar char="◦"/>
              <a:defRPr sz="2800"/>
            </a:lvl2pPr>
            <a:lvl3pPr indent="-381000" lvl="2" marL="1371600" rtl="1" algn="r">
              <a:lnSpc>
                <a:spcPct val="100000"/>
              </a:lnSpc>
              <a:spcBef>
                <a:spcPts val="480"/>
              </a:spcBef>
              <a:spcAft>
                <a:spcPts val="0"/>
              </a:spcAft>
              <a:buSzPts val="2400"/>
              <a:buChar char="●"/>
              <a:defRPr sz="2400"/>
            </a:lvl3pPr>
            <a:lvl4pPr indent="-355600" lvl="3" marL="1828800" rtl="1" algn="r">
              <a:lnSpc>
                <a:spcPct val="100000"/>
              </a:lnSpc>
              <a:spcBef>
                <a:spcPts val="400"/>
              </a:spcBef>
              <a:spcAft>
                <a:spcPts val="0"/>
              </a:spcAft>
              <a:buSzPts val="2000"/>
              <a:buChar char="●"/>
              <a:defRPr sz="2000"/>
            </a:lvl4pPr>
            <a:lvl5pPr indent="-355600" lvl="4" marL="2286000" rtl="1" algn="r">
              <a:lnSpc>
                <a:spcPct val="100000"/>
              </a:lnSpc>
              <a:spcBef>
                <a:spcPts val="400"/>
              </a:spcBef>
              <a:spcAft>
                <a:spcPts val="0"/>
              </a:spcAft>
              <a:buSzPts val="2000"/>
              <a:buChar char="●"/>
              <a:defRPr sz="20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90" name="Google Shape;90;p11"/>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1" name="Google Shape;91;p11"/>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1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صورة ذو تسمية توضيحية" showMasterSp="0" type="picTx">
  <p:cSld name="PICTURE_WITH_CAPTION_TEXT">
    <p:spTree>
      <p:nvGrpSpPr>
        <p:cNvPr id="93" name="Shape 93"/>
        <p:cNvGrpSpPr/>
        <p:nvPr/>
      </p:nvGrpSpPr>
      <p:grpSpPr>
        <a:xfrm>
          <a:off x="0" y="0"/>
          <a:ext cx="0" cy="0"/>
          <a:chOff x="0" y="0"/>
          <a:chExt cx="0" cy="0"/>
        </a:xfrm>
      </p:grpSpPr>
      <p:sp>
        <p:nvSpPr>
          <p:cNvPr id="94" name="Google Shape;94;p12"/>
          <p:cNvSpPr txBox="1"/>
          <p:nvPr>
            <p:ph type="title"/>
          </p:nvPr>
        </p:nvSpPr>
        <p:spPr>
          <a:xfrm>
            <a:off x="5886896" y="1066800"/>
            <a:ext cx="2743200" cy="19812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rgbClr val="562214"/>
              </a:buClr>
              <a:buSzPts val="2100"/>
              <a:buFont typeface="Gill Sans"/>
              <a:buNone/>
              <a:defRPr b="1" sz="2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2"/>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6" name="Google Shape;96;p12"/>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7" name="Google Shape;97;p12"/>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98" name="Google Shape;98;p12"/>
          <p:cNvSpPr/>
          <p:nvPr/>
        </p:nvSpPr>
        <p:spPr>
          <a:xfrm>
            <a:off x="762000" y="1066800"/>
            <a:ext cx="4572000" cy="4572000"/>
          </a:xfrm>
          <a:prstGeom prst="rect">
            <a:avLst/>
          </a:prstGeom>
          <a:solidFill>
            <a:srgbClr val="FFFFFF"/>
          </a:solidFill>
          <a:ln cap="sq" cmpd="sng" w="88900">
            <a:solidFill>
              <a:srgbClr val="FFFFFF"/>
            </a:solidFill>
            <a:prstDash val="solid"/>
            <a:miter lim="800000"/>
            <a:headEnd len="sm" w="sm" type="none"/>
            <a:tailEnd len="sm" w="sm" type="none"/>
          </a:ln>
          <a:effectLst>
            <a:outerShdw blurRad="55500" rotWithShape="0" algn="tl" dir="5400000" dist="18500">
              <a:srgbClr val="000000">
                <a:alpha val="34901"/>
              </a:srgbClr>
            </a:outerShdw>
          </a:effectLst>
        </p:spPr>
        <p:txBody>
          <a:bodyPr anchorCtr="0" anchor="t" bIns="45700" lIns="91425" spcFirstLastPara="1" rIns="91425" wrap="square" tIns="274300">
            <a:noAutofit/>
          </a:bodyPr>
          <a:lstStyle/>
          <a:p>
            <a:pPr indent="0" lvl="0" marL="0" marR="0" rtl="0" algn="l">
              <a:lnSpc>
                <a:spcPct val="93750"/>
              </a:lnSpc>
              <a:spcBef>
                <a:spcPts val="0"/>
              </a:spcBef>
              <a:spcAft>
                <a:spcPts val="0"/>
              </a:spcAft>
              <a:buClr>
                <a:schemeClr val="accent1"/>
              </a:buClr>
              <a:buSzPts val="2560"/>
              <a:buFont typeface="Noto Sans Symbols"/>
              <a:buNone/>
            </a:pPr>
            <a:r>
              <a:t/>
            </a:r>
            <a:endParaRPr sz="3200">
              <a:solidFill>
                <a:schemeClr val="dk1"/>
              </a:solidFill>
              <a:latin typeface="Gill Sans"/>
              <a:ea typeface="Gill Sans"/>
              <a:cs typeface="Gill Sans"/>
              <a:sym typeface="Gill Sans"/>
            </a:endParaRPr>
          </a:p>
        </p:txBody>
      </p:sp>
      <p:sp>
        <p:nvSpPr>
          <p:cNvPr id="99" name="Google Shape;99;p12"/>
          <p:cNvSpPr/>
          <p:nvPr>
            <p:ph idx="2" type="pic"/>
          </p:nvPr>
        </p:nvSpPr>
        <p:spPr>
          <a:xfrm>
            <a:off x="838200" y="1143003"/>
            <a:ext cx="4419600" cy="3514531"/>
          </a:xfrm>
          <a:prstGeom prst="roundRect">
            <a:avLst>
              <a:gd fmla="val 783" name="adj"/>
            </a:avLst>
          </a:prstGeom>
          <a:solidFill>
            <a:schemeClr val="lt2"/>
          </a:solidFill>
          <a:ln>
            <a:noFill/>
          </a:ln>
        </p:spPr>
        <p:txBody>
          <a:bodyPr anchorCtr="0" anchor="t" bIns="45700" lIns="91425" spcFirstLastPara="1" rIns="91425" wrap="square" tIns="274300">
            <a:noAutofit/>
          </a:bodyPr>
          <a:lstStyle>
            <a:lvl1pPr lvl="0" marR="0" rtl="1" algn="r">
              <a:lnSpc>
                <a:spcPct val="100000"/>
              </a:lnSpc>
              <a:spcBef>
                <a:spcPts val="600"/>
              </a:spcBef>
              <a:spcAft>
                <a:spcPts val="0"/>
              </a:spcAft>
              <a:buClr>
                <a:schemeClr val="accent1"/>
              </a:buClr>
              <a:buSzPts val="2560"/>
              <a:buFont typeface="Noto Sans Symbols"/>
              <a:buNone/>
              <a:defRPr b="0" i="0" sz="3200" u="none" cap="none" strike="noStrike">
                <a:solidFill>
                  <a:schemeClr val="dk1"/>
                </a:solidFill>
                <a:latin typeface="Gill Sans"/>
                <a:ea typeface="Gill Sans"/>
                <a:cs typeface="Gill Sans"/>
                <a:sym typeface="Gill Sans"/>
              </a:defRPr>
            </a:lvl1pPr>
            <a:lvl2pPr lvl="1" marR="0" rtl="1" algn="r">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lvl="2" marR="0" rtl="1" algn="r">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lvl="3" marR="0" rtl="1" algn="r">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lvl="4" marR="0" rtl="1" algn="r">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lvl="5" marR="0" rtl="1" algn="r">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lvl="6" marR="0" rtl="1" algn="r">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lvl="7" marR="0" rtl="1" algn="r">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lvl="8" marR="0" rtl="1" algn="r">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00" name="Google Shape;100;p12"/>
          <p:cNvSpPr/>
          <p:nvPr/>
        </p:nvSpPr>
        <p:spPr>
          <a:xfrm rot="-2131329">
            <a:off x="396725" y="954341"/>
            <a:ext cx="685800"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rgbClr val="EAD8B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01" name="Google Shape;101;p12"/>
          <p:cNvSpPr/>
          <p:nvPr/>
        </p:nvSpPr>
        <p:spPr>
          <a:xfrm flipH="1" rot="2103354">
            <a:off x="5003667" y="936786"/>
            <a:ext cx="649224" cy="204310"/>
          </a:xfrm>
          <a:prstGeom prst="flowChartProcess">
            <a:avLst/>
          </a:prstGeom>
          <a:solidFill>
            <a:srgbClr val="FBFBFB">
              <a:alpha val="44705"/>
            </a:srgbClr>
          </a:solidFill>
          <a:ln cap="rnd" cmpd="sng" w="9525">
            <a:solidFill>
              <a:srgbClr val="FFFFFF"/>
            </a:solidFill>
            <a:prstDash val="solid"/>
            <a:round/>
            <a:headEnd len="sm" w="sm" type="none"/>
            <a:tailEnd len="sm" w="sm" type="none"/>
          </a:ln>
          <a:effectLst>
            <a:outerShdw blurRad="25400" sx="96000" rotWithShape="0" algn="tl" dir="3300000" dist="25400" sy="96000">
              <a:schemeClr val="lt2">
                <a:alpha val="20000"/>
              </a:scheme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02" name="Google Shape;102;p12"/>
          <p:cNvSpPr txBox="1"/>
          <p:nvPr>
            <p:ph idx="1" type="body"/>
          </p:nvPr>
        </p:nvSpPr>
        <p:spPr>
          <a:xfrm>
            <a:off x="838200" y="4800600"/>
            <a:ext cx="4419600" cy="762000"/>
          </a:xfrm>
          <a:prstGeom prst="rect">
            <a:avLst/>
          </a:prstGeom>
          <a:noFill/>
          <a:ln>
            <a:noFill/>
          </a:ln>
        </p:spPr>
        <p:txBody>
          <a:bodyPr anchorCtr="0" anchor="ctr" bIns="45700" lIns="91425" spcFirstLastPara="1" rIns="91425" wrap="square" tIns="45700">
            <a:noAutofit/>
          </a:bodyPr>
          <a:lstStyle>
            <a:lvl1pPr indent="-228600" lvl="0" marL="457200" rtl="1" algn="l">
              <a:lnSpc>
                <a:spcPct val="114285"/>
              </a:lnSpc>
              <a:spcBef>
                <a:spcPts val="0"/>
              </a:spcBef>
              <a:spcAft>
                <a:spcPts val="0"/>
              </a:spcAft>
              <a:buSzPts val="1120"/>
              <a:buNone/>
              <a:defRPr sz="1400">
                <a:solidFill>
                  <a:srgbClr val="777777"/>
                </a:solidFill>
              </a:defRPr>
            </a:lvl1pPr>
            <a:lvl2pPr indent="-304800" lvl="1" marL="914400" rtl="1" algn="r">
              <a:lnSpc>
                <a:spcPct val="100000"/>
              </a:lnSpc>
              <a:spcBef>
                <a:spcPts val="550"/>
              </a:spcBef>
              <a:spcAft>
                <a:spcPts val="0"/>
              </a:spcAft>
              <a:buSzPts val="1200"/>
              <a:buChar char="◦"/>
              <a:defRPr sz="1200"/>
            </a:lvl2pPr>
            <a:lvl3pPr indent="-292100" lvl="2" marL="1371600" rtl="1" algn="r">
              <a:lnSpc>
                <a:spcPct val="100000"/>
              </a:lnSpc>
              <a:spcBef>
                <a:spcPts val="200"/>
              </a:spcBef>
              <a:spcAft>
                <a:spcPts val="0"/>
              </a:spcAft>
              <a:buSzPts val="1000"/>
              <a:buChar char="●"/>
              <a:defRPr sz="1000"/>
            </a:lvl3pPr>
            <a:lvl4pPr indent="-285750" lvl="3" marL="1828800" rtl="1" algn="r">
              <a:lnSpc>
                <a:spcPct val="100000"/>
              </a:lnSpc>
              <a:spcBef>
                <a:spcPts val="180"/>
              </a:spcBef>
              <a:spcAft>
                <a:spcPts val="0"/>
              </a:spcAft>
              <a:buSzPts val="900"/>
              <a:buChar char="●"/>
              <a:defRPr sz="900"/>
            </a:lvl4pPr>
            <a:lvl5pPr indent="-285750" lvl="4" marL="2286000" rtl="1" algn="r">
              <a:lnSpc>
                <a:spcPct val="100000"/>
              </a:lnSpc>
              <a:spcBef>
                <a:spcPts val="180"/>
              </a:spcBef>
              <a:spcAft>
                <a:spcPts val="0"/>
              </a:spcAft>
              <a:buSzPts val="900"/>
              <a:buChar char="●"/>
              <a:defRPr sz="9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 type="vertTx">
  <p:cSld name="VERTICAL_TEXT">
    <p:spTree>
      <p:nvGrpSpPr>
        <p:cNvPr id="103" name="Shape 103"/>
        <p:cNvGrpSpPr/>
        <p:nvPr/>
      </p:nvGrpSpPr>
      <p:grpSpPr>
        <a:xfrm>
          <a:off x="0" y="0"/>
          <a:ext cx="0" cy="0"/>
          <a:chOff x="0" y="0"/>
          <a:chExt cx="0" cy="0"/>
        </a:xfrm>
      </p:grpSpPr>
      <p:sp>
        <p:nvSpPr>
          <p:cNvPr id="104" name="Google Shape;104;p1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3"/>
          <p:cNvSpPr txBox="1"/>
          <p:nvPr>
            <p:ph idx="1" type="body"/>
          </p:nvPr>
        </p:nvSpPr>
        <p:spPr>
          <a:xfrm rot="5400000">
            <a:off x="2784348" y="99060"/>
            <a:ext cx="4800600" cy="7498080"/>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106" name="Google Shape;106;p13"/>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7" name="Google Shape;107;p13"/>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8" name="Google Shape;108;p13"/>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ونص عموديان" type="vertTitleAndTx">
  <p:cSld name="VERTICAL_TITLE_AND_VERTICAL_TEXT">
    <p:spTree>
      <p:nvGrpSpPr>
        <p:cNvPr id="109" name="Shape 109"/>
        <p:cNvGrpSpPr/>
        <p:nvPr/>
      </p:nvGrpSpPr>
      <p:grpSpPr>
        <a:xfrm>
          <a:off x="0" y="0"/>
          <a:ext cx="0" cy="0"/>
          <a:chOff x="0" y="0"/>
          <a:chExt cx="0" cy="0"/>
        </a:xfrm>
      </p:grpSpPr>
      <p:sp>
        <p:nvSpPr>
          <p:cNvPr id="110" name="Google Shape;110;p14"/>
          <p:cNvSpPr txBox="1"/>
          <p:nvPr>
            <p:ph type="title"/>
          </p:nvPr>
        </p:nvSpPr>
        <p:spPr>
          <a:xfrm rot="5400000">
            <a:off x="4846637" y="2286002"/>
            <a:ext cx="5851525" cy="18288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4"/>
          <p:cNvSpPr txBox="1"/>
          <p:nvPr>
            <p:ph idx="1" type="body"/>
          </p:nvPr>
        </p:nvSpPr>
        <p:spPr>
          <a:xfrm rot="5400000">
            <a:off x="998537" y="419103"/>
            <a:ext cx="5851525" cy="5562600"/>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112" name="Google Shape;112;p14"/>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3" name="Google Shape;113;p14"/>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4" name="Google Shape;114;p14"/>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6" name="Shape 26"/>
        <p:cNvGrpSpPr/>
        <p:nvPr/>
      </p:nvGrpSpPr>
      <p:grpSpPr>
        <a:xfrm>
          <a:off x="0" y="0"/>
          <a:ext cx="0" cy="0"/>
          <a:chOff x="0" y="0"/>
          <a:chExt cx="0" cy="0"/>
        </a:xfrm>
      </p:grpSpPr>
      <p:sp>
        <p:nvSpPr>
          <p:cNvPr id="27" name="Google Shape;2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29" name="Google Shape;29;p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30" name="Google Shape;30;p3"/>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3"/>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3"/>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sz="1200">
                <a:solidFill>
                  <a:srgbClr val="B3A787"/>
                </a:solidFill>
                <a:latin typeface="Gill Sans"/>
                <a:ea typeface="Gill Sans"/>
                <a:cs typeface="Gill Sans"/>
                <a:sym typeface="Gill Sans"/>
              </a:defRPr>
            </a:lvl1pPr>
            <a:lvl2pPr indent="0" lvl="1" marL="0" rtl="1" algn="ctr">
              <a:spcBef>
                <a:spcPts val="0"/>
              </a:spcBef>
              <a:buNone/>
              <a:defRPr sz="1200">
                <a:solidFill>
                  <a:srgbClr val="B3A787"/>
                </a:solidFill>
                <a:latin typeface="Gill Sans"/>
                <a:ea typeface="Gill Sans"/>
                <a:cs typeface="Gill Sans"/>
                <a:sym typeface="Gill Sans"/>
              </a:defRPr>
            </a:lvl2pPr>
            <a:lvl3pPr indent="0" lvl="2" marL="0" rtl="1" algn="ctr">
              <a:spcBef>
                <a:spcPts val="0"/>
              </a:spcBef>
              <a:buNone/>
              <a:defRPr sz="1200">
                <a:solidFill>
                  <a:srgbClr val="B3A787"/>
                </a:solidFill>
                <a:latin typeface="Gill Sans"/>
                <a:ea typeface="Gill Sans"/>
                <a:cs typeface="Gill Sans"/>
                <a:sym typeface="Gill Sans"/>
              </a:defRPr>
            </a:lvl3pPr>
            <a:lvl4pPr indent="0" lvl="3" marL="0" rtl="1" algn="ctr">
              <a:spcBef>
                <a:spcPts val="0"/>
              </a:spcBef>
              <a:buNone/>
              <a:defRPr sz="1200">
                <a:solidFill>
                  <a:srgbClr val="B3A787"/>
                </a:solidFill>
                <a:latin typeface="Gill Sans"/>
                <a:ea typeface="Gill Sans"/>
                <a:cs typeface="Gill Sans"/>
                <a:sym typeface="Gill Sans"/>
              </a:defRPr>
            </a:lvl4pPr>
            <a:lvl5pPr indent="0" lvl="4" marL="0" rtl="1" algn="ctr">
              <a:spcBef>
                <a:spcPts val="0"/>
              </a:spcBef>
              <a:buNone/>
              <a:defRPr sz="1200">
                <a:solidFill>
                  <a:srgbClr val="B3A787"/>
                </a:solidFill>
                <a:latin typeface="Gill Sans"/>
                <a:ea typeface="Gill Sans"/>
                <a:cs typeface="Gill Sans"/>
                <a:sym typeface="Gill Sans"/>
              </a:defRPr>
            </a:lvl5pPr>
            <a:lvl6pPr indent="0" lvl="5" marL="0" rtl="1" algn="ctr">
              <a:spcBef>
                <a:spcPts val="0"/>
              </a:spcBef>
              <a:buNone/>
              <a:defRPr sz="1200">
                <a:solidFill>
                  <a:srgbClr val="B3A787"/>
                </a:solidFill>
                <a:latin typeface="Gill Sans"/>
                <a:ea typeface="Gill Sans"/>
                <a:cs typeface="Gill Sans"/>
                <a:sym typeface="Gill Sans"/>
              </a:defRPr>
            </a:lvl6pPr>
            <a:lvl7pPr indent="0" lvl="6" marL="0" rtl="1" algn="ctr">
              <a:spcBef>
                <a:spcPts val="0"/>
              </a:spcBef>
              <a:buNone/>
              <a:defRPr sz="1200">
                <a:solidFill>
                  <a:srgbClr val="B3A787"/>
                </a:solidFill>
                <a:latin typeface="Gill Sans"/>
                <a:ea typeface="Gill Sans"/>
                <a:cs typeface="Gill Sans"/>
                <a:sym typeface="Gill Sans"/>
              </a:defRPr>
            </a:lvl7pPr>
            <a:lvl8pPr indent="0" lvl="7" marL="0" rtl="1" algn="ctr">
              <a:spcBef>
                <a:spcPts val="0"/>
              </a:spcBef>
              <a:buNone/>
              <a:defRPr sz="1200">
                <a:solidFill>
                  <a:srgbClr val="B3A787"/>
                </a:solidFill>
                <a:latin typeface="Gill Sans"/>
                <a:ea typeface="Gill Sans"/>
                <a:cs typeface="Gill Sans"/>
                <a:sym typeface="Gill Sans"/>
              </a:defRPr>
            </a:lvl8pPr>
            <a:lvl9pPr indent="0" lvl="8" marL="0" rtl="1" algn="ctr">
              <a:spcBef>
                <a:spcPts val="0"/>
              </a:spcBef>
              <a:buNone/>
              <a:defRPr sz="1200">
                <a:solidFill>
                  <a:srgbClr val="B3A787"/>
                </a:solidFill>
                <a:latin typeface="Gill Sans"/>
                <a:ea typeface="Gill Sans"/>
                <a:cs typeface="Gill Sans"/>
                <a:sym typeface="Gill Sans"/>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33" name="Shape 33"/>
        <p:cNvGrpSpPr/>
        <p:nvPr/>
      </p:nvGrpSpPr>
      <p:grpSpPr>
        <a:xfrm>
          <a:off x="0" y="0"/>
          <a:ext cx="0" cy="0"/>
          <a:chOff x="0" y="0"/>
          <a:chExt cx="0" cy="0"/>
        </a:xfrm>
      </p:grpSpPr>
      <p:sp>
        <p:nvSpPr>
          <p:cNvPr id="34" name="Google Shape;3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36" name="Google Shape;36;p4"/>
          <p:cNvSpPr txBox="1"/>
          <p:nvPr>
            <p:ph idx="2" type="body"/>
          </p:nvPr>
        </p:nvSpPr>
        <p:spPr>
          <a:xfrm>
            <a:off x="4648200" y="1600200"/>
            <a:ext cx="4038600" cy="2185988"/>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37" name="Google Shape;37;p4"/>
          <p:cNvSpPr txBox="1"/>
          <p:nvPr>
            <p:ph idx="3" type="body"/>
          </p:nvPr>
        </p:nvSpPr>
        <p:spPr>
          <a:xfrm>
            <a:off x="4648200" y="3938588"/>
            <a:ext cx="4038600" cy="2187575"/>
          </a:xfrm>
          <a:prstGeom prst="rect">
            <a:avLst/>
          </a:prstGeom>
          <a:noFill/>
          <a:ln>
            <a:noFill/>
          </a:ln>
        </p:spPr>
        <p:txBody>
          <a:bodyPr anchorCtr="0" anchor="t" bIns="45700" lIns="91425" spcFirstLastPara="1" rIns="91425" wrap="square" tIns="45700">
            <a:noAutofit/>
          </a:bodyPr>
          <a:lstStyle>
            <a:lvl1pPr indent="-320040" lvl="0" marL="457200" rtl="1" algn="r">
              <a:lnSpc>
                <a:spcPct val="100000"/>
              </a:lnSpc>
              <a:spcBef>
                <a:spcPts val="600"/>
              </a:spcBef>
              <a:spcAft>
                <a:spcPts val="0"/>
              </a:spcAft>
              <a:buSzPts val="1440"/>
              <a:buChar char="⚫"/>
              <a:defRPr/>
            </a:lvl1pPr>
            <a:lvl2pPr indent="-342900" lvl="1" marL="914400" rtl="1" algn="r">
              <a:lnSpc>
                <a:spcPct val="100000"/>
              </a:lnSpc>
              <a:spcBef>
                <a:spcPts val="550"/>
              </a:spcBef>
              <a:spcAft>
                <a:spcPts val="0"/>
              </a:spcAft>
              <a:buSzPts val="1800"/>
              <a:buChar char="◦"/>
              <a:defRPr/>
            </a:lvl2pPr>
            <a:lvl3pPr indent="-342900" lvl="2" marL="1371600" rtl="1" algn="r">
              <a:lnSpc>
                <a:spcPct val="100000"/>
              </a:lnSpc>
              <a:spcBef>
                <a:spcPts val="360"/>
              </a:spcBef>
              <a:spcAft>
                <a:spcPts val="0"/>
              </a:spcAft>
              <a:buSzPts val="1800"/>
              <a:buChar char="●"/>
              <a:defRPr/>
            </a:lvl3pPr>
            <a:lvl4pPr indent="-342900" lvl="3" marL="1828800" rtl="1" algn="r">
              <a:lnSpc>
                <a:spcPct val="100000"/>
              </a:lnSpc>
              <a:spcBef>
                <a:spcPts val="360"/>
              </a:spcBef>
              <a:spcAft>
                <a:spcPts val="0"/>
              </a:spcAft>
              <a:buSzPts val="1800"/>
              <a:buChar char="●"/>
              <a:defRPr/>
            </a:lvl4pPr>
            <a:lvl5pPr indent="-342900" lvl="4" marL="2286000" rtl="1" algn="r">
              <a:lnSpc>
                <a:spcPct val="100000"/>
              </a:lnSpc>
              <a:spcBef>
                <a:spcPts val="360"/>
              </a:spcBef>
              <a:spcAft>
                <a:spcPts val="0"/>
              </a:spcAft>
              <a:buSzPts val="1800"/>
              <a:buChar char="●"/>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38" name="Google Shape;38;p4"/>
          <p:cNvSpPr txBox="1"/>
          <p:nvPr>
            <p:ph idx="10" type="dt"/>
          </p:nvPr>
        </p:nvSpPr>
        <p:spPr>
          <a:xfrm>
            <a:off x="457200" y="6245225"/>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4"/>
          <p:cNvSpPr txBox="1"/>
          <p:nvPr>
            <p:ph idx="11" type="ftr"/>
          </p:nvPr>
        </p:nvSpPr>
        <p:spPr>
          <a:xfrm>
            <a:off x="3124200" y="6245225"/>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0" name="Google Shape;40;p4"/>
          <p:cNvSpPr txBox="1"/>
          <p:nvPr>
            <p:ph idx="12" type="sldNum"/>
          </p:nvPr>
        </p:nvSpPr>
        <p:spPr>
          <a:xfrm>
            <a:off x="6553200" y="6245225"/>
            <a:ext cx="21336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sz="1200">
                <a:solidFill>
                  <a:srgbClr val="B3A787"/>
                </a:solidFill>
                <a:latin typeface="Gill Sans"/>
                <a:ea typeface="Gill Sans"/>
                <a:cs typeface="Gill Sans"/>
                <a:sym typeface="Gill Sans"/>
              </a:defRPr>
            </a:lvl1pPr>
            <a:lvl2pPr indent="0" lvl="1" marL="0" rtl="1" algn="ctr">
              <a:spcBef>
                <a:spcPts val="0"/>
              </a:spcBef>
              <a:buNone/>
              <a:defRPr sz="1200">
                <a:solidFill>
                  <a:srgbClr val="B3A787"/>
                </a:solidFill>
                <a:latin typeface="Gill Sans"/>
                <a:ea typeface="Gill Sans"/>
                <a:cs typeface="Gill Sans"/>
                <a:sym typeface="Gill Sans"/>
              </a:defRPr>
            </a:lvl2pPr>
            <a:lvl3pPr indent="0" lvl="2" marL="0" rtl="1" algn="ctr">
              <a:spcBef>
                <a:spcPts val="0"/>
              </a:spcBef>
              <a:buNone/>
              <a:defRPr sz="1200">
                <a:solidFill>
                  <a:srgbClr val="B3A787"/>
                </a:solidFill>
                <a:latin typeface="Gill Sans"/>
                <a:ea typeface="Gill Sans"/>
                <a:cs typeface="Gill Sans"/>
                <a:sym typeface="Gill Sans"/>
              </a:defRPr>
            </a:lvl3pPr>
            <a:lvl4pPr indent="0" lvl="3" marL="0" rtl="1" algn="ctr">
              <a:spcBef>
                <a:spcPts val="0"/>
              </a:spcBef>
              <a:buNone/>
              <a:defRPr sz="1200">
                <a:solidFill>
                  <a:srgbClr val="B3A787"/>
                </a:solidFill>
                <a:latin typeface="Gill Sans"/>
                <a:ea typeface="Gill Sans"/>
                <a:cs typeface="Gill Sans"/>
                <a:sym typeface="Gill Sans"/>
              </a:defRPr>
            </a:lvl4pPr>
            <a:lvl5pPr indent="0" lvl="4" marL="0" rtl="1" algn="ctr">
              <a:spcBef>
                <a:spcPts val="0"/>
              </a:spcBef>
              <a:buNone/>
              <a:defRPr sz="1200">
                <a:solidFill>
                  <a:srgbClr val="B3A787"/>
                </a:solidFill>
                <a:latin typeface="Gill Sans"/>
                <a:ea typeface="Gill Sans"/>
                <a:cs typeface="Gill Sans"/>
                <a:sym typeface="Gill Sans"/>
              </a:defRPr>
            </a:lvl5pPr>
            <a:lvl6pPr indent="0" lvl="5" marL="0" rtl="1" algn="ctr">
              <a:spcBef>
                <a:spcPts val="0"/>
              </a:spcBef>
              <a:buNone/>
              <a:defRPr sz="1200">
                <a:solidFill>
                  <a:srgbClr val="B3A787"/>
                </a:solidFill>
                <a:latin typeface="Gill Sans"/>
                <a:ea typeface="Gill Sans"/>
                <a:cs typeface="Gill Sans"/>
                <a:sym typeface="Gill Sans"/>
              </a:defRPr>
            </a:lvl6pPr>
            <a:lvl7pPr indent="0" lvl="6" marL="0" rtl="1" algn="ctr">
              <a:spcBef>
                <a:spcPts val="0"/>
              </a:spcBef>
              <a:buNone/>
              <a:defRPr sz="1200">
                <a:solidFill>
                  <a:srgbClr val="B3A787"/>
                </a:solidFill>
                <a:latin typeface="Gill Sans"/>
                <a:ea typeface="Gill Sans"/>
                <a:cs typeface="Gill Sans"/>
                <a:sym typeface="Gill Sans"/>
              </a:defRPr>
            </a:lvl7pPr>
            <a:lvl8pPr indent="0" lvl="7" marL="0" rtl="1" algn="ctr">
              <a:spcBef>
                <a:spcPts val="0"/>
              </a:spcBef>
              <a:buNone/>
              <a:defRPr sz="1200">
                <a:solidFill>
                  <a:srgbClr val="B3A787"/>
                </a:solidFill>
                <a:latin typeface="Gill Sans"/>
                <a:ea typeface="Gill Sans"/>
                <a:cs typeface="Gill Sans"/>
                <a:sym typeface="Gill Sans"/>
              </a:defRPr>
            </a:lvl8pPr>
            <a:lvl9pPr indent="0" lvl="8" marL="0" rtl="1" algn="ctr">
              <a:spcBef>
                <a:spcPts val="0"/>
              </a:spcBef>
              <a:buNone/>
              <a:defRPr sz="1200">
                <a:solidFill>
                  <a:srgbClr val="B3A787"/>
                </a:solidFill>
                <a:latin typeface="Gill Sans"/>
                <a:ea typeface="Gill Sans"/>
                <a:cs typeface="Gill Sans"/>
                <a:sym typeface="Gill Sans"/>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يحة عنوان" type="title">
  <p:cSld name="TITLE">
    <p:spTree>
      <p:nvGrpSpPr>
        <p:cNvPr id="41" name="Shape 41"/>
        <p:cNvGrpSpPr/>
        <p:nvPr/>
      </p:nvGrpSpPr>
      <p:grpSpPr>
        <a:xfrm>
          <a:off x="0" y="0"/>
          <a:ext cx="0" cy="0"/>
          <a:chOff x="0" y="0"/>
          <a:chExt cx="0" cy="0"/>
        </a:xfrm>
      </p:grpSpPr>
      <p:sp>
        <p:nvSpPr>
          <p:cNvPr id="42" name="Google Shape;42;p5"/>
          <p:cNvSpPr txBox="1"/>
          <p:nvPr>
            <p:ph type="ctrTitle"/>
          </p:nvPr>
        </p:nvSpPr>
        <p:spPr>
          <a:xfrm>
            <a:off x="1432560" y="359898"/>
            <a:ext cx="7406640" cy="1472184"/>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rgbClr val="562214"/>
              </a:buClr>
              <a:buSzPts val="43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subTitle"/>
          </p:nvPr>
        </p:nvSpPr>
        <p:spPr>
          <a:xfrm>
            <a:off x="1432560" y="1850064"/>
            <a:ext cx="7406640" cy="1752600"/>
          </a:xfrm>
          <a:prstGeom prst="rect">
            <a:avLst/>
          </a:prstGeom>
          <a:noFill/>
          <a:ln>
            <a:noFill/>
          </a:ln>
        </p:spPr>
        <p:txBody>
          <a:bodyPr anchorCtr="0" anchor="t" bIns="45700" lIns="91425" spcFirstLastPara="1" rIns="91425" wrap="square" tIns="0">
            <a:noAutofit/>
          </a:bodyPr>
          <a:lstStyle>
            <a:lvl1pPr lvl="0" rtl="1" algn="l">
              <a:lnSpc>
                <a:spcPct val="100000"/>
              </a:lnSpc>
              <a:spcBef>
                <a:spcPts val="600"/>
              </a:spcBef>
              <a:spcAft>
                <a:spcPts val="0"/>
              </a:spcAft>
              <a:buSzPts val="2080"/>
              <a:buNone/>
              <a:defRPr sz="2600">
                <a:solidFill>
                  <a:srgbClr val="341108"/>
                </a:solidFill>
              </a:defRPr>
            </a:lvl1pPr>
            <a:lvl2pPr lvl="1" rtl="1" algn="ctr">
              <a:lnSpc>
                <a:spcPct val="100000"/>
              </a:lnSpc>
              <a:spcBef>
                <a:spcPts val="550"/>
              </a:spcBef>
              <a:spcAft>
                <a:spcPts val="0"/>
              </a:spcAft>
              <a:buSzPts val="1800"/>
              <a:buNone/>
              <a:defRPr/>
            </a:lvl2pPr>
            <a:lvl3pPr lvl="2" rtl="1" algn="ctr">
              <a:lnSpc>
                <a:spcPct val="100000"/>
              </a:lnSpc>
              <a:spcBef>
                <a:spcPts val="360"/>
              </a:spcBef>
              <a:spcAft>
                <a:spcPts val="0"/>
              </a:spcAft>
              <a:buSzPts val="1800"/>
              <a:buNone/>
              <a:defRPr/>
            </a:lvl3pPr>
            <a:lvl4pPr lvl="3" rtl="1" algn="ctr">
              <a:lnSpc>
                <a:spcPct val="100000"/>
              </a:lnSpc>
              <a:spcBef>
                <a:spcPts val="360"/>
              </a:spcBef>
              <a:spcAft>
                <a:spcPts val="0"/>
              </a:spcAft>
              <a:buSzPts val="1800"/>
              <a:buNone/>
              <a:defRPr/>
            </a:lvl4pPr>
            <a:lvl5pPr lvl="4" rtl="1" algn="ctr">
              <a:lnSpc>
                <a:spcPct val="100000"/>
              </a:lnSpc>
              <a:spcBef>
                <a:spcPts val="360"/>
              </a:spcBef>
              <a:spcAft>
                <a:spcPts val="0"/>
              </a:spcAft>
              <a:buSzPts val="1800"/>
              <a:buNone/>
              <a:defRPr/>
            </a:lvl5pPr>
            <a:lvl6pPr lvl="5" rtl="1" algn="ctr">
              <a:lnSpc>
                <a:spcPct val="100000"/>
              </a:lnSpc>
              <a:spcBef>
                <a:spcPts val="360"/>
              </a:spcBef>
              <a:spcAft>
                <a:spcPts val="0"/>
              </a:spcAft>
              <a:buSzPts val="1800"/>
              <a:buNone/>
              <a:defRPr/>
            </a:lvl6pPr>
            <a:lvl7pPr lvl="6" rtl="1" algn="ctr">
              <a:lnSpc>
                <a:spcPct val="100000"/>
              </a:lnSpc>
              <a:spcBef>
                <a:spcPts val="360"/>
              </a:spcBef>
              <a:spcAft>
                <a:spcPts val="0"/>
              </a:spcAft>
              <a:buSzPts val="1800"/>
              <a:buNone/>
              <a:defRPr/>
            </a:lvl7pPr>
            <a:lvl8pPr lvl="7" rtl="1" algn="ctr">
              <a:lnSpc>
                <a:spcPct val="100000"/>
              </a:lnSpc>
              <a:spcBef>
                <a:spcPts val="360"/>
              </a:spcBef>
              <a:spcAft>
                <a:spcPts val="0"/>
              </a:spcAft>
              <a:buSzPts val="1800"/>
              <a:buNone/>
              <a:defRPr/>
            </a:lvl8pPr>
            <a:lvl9pPr lvl="8" rtl="1" algn="ctr">
              <a:lnSpc>
                <a:spcPct val="100000"/>
              </a:lnSpc>
              <a:spcBef>
                <a:spcPts val="360"/>
              </a:spcBef>
              <a:spcAft>
                <a:spcPts val="0"/>
              </a:spcAft>
              <a:buSzPts val="1800"/>
              <a:buNone/>
              <a:defRPr/>
            </a:lvl9pPr>
          </a:lstStyle>
          <a:p/>
        </p:txBody>
      </p:sp>
      <p:sp>
        <p:nvSpPr>
          <p:cNvPr id="44" name="Google Shape;44;p5"/>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5"/>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6" name="Google Shape;46;p5"/>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47" name="Google Shape;47;p5"/>
          <p:cNvSpPr/>
          <p:nvPr/>
        </p:nvSpPr>
        <p:spPr>
          <a:xfrm>
            <a:off x="921433" y="1413802"/>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48" name="Google Shape;48;p5"/>
          <p:cNvSpPr/>
          <p:nvPr/>
        </p:nvSpPr>
        <p:spPr>
          <a:xfrm>
            <a:off x="1157176" y="1345016"/>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المقطع" showMasterSp="0" type="secHead">
  <p:cSld name="SECTION_HEADER">
    <p:spTree>
      <p:nvGrpSpPr>
        <p:cNvPr id="49" name="Shape 49"/>
        <p:cNvGrpSpPr/>
        <p:nvPr/>
      </p:nvGrpSpPr>
      <p:grpSpPr>
        <a:xfrm>
          <a:off x="0" y="0"/>
          <a:ext cx="0" cy="0"/>
          <a:chOff x="0" y="0"/>
          <a:chExt cx="0" cy="0"/>
        </a:xfrm>
      </p:grpSpPr>
      <p:sp>
        <p:nvSpPr>
          <p:cNvPr id="50" name="Google Shape;50;p6"/>
          <p:cNvSpPr/>
          <p:nvPr/>
        </p:nvSpPr>
        <p:spPr>
          <a:xfrm>
            <a:off x="2282890" y="-54"/>
            <a:ext cx="6858000"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1" name="Google Shape;51;p6"/>
          <p:cNvSpPr txBox="1"/>
          <p:nvPr>
            <p:ph type="title"/>
          </p:nvPr>
        </p:nvSpPr>
        <p:spPr>
          <a:xfrm>
            <a:off x="2578392" y="2600325"/>
            <a:ext cx="6400800" cy="2286000"/>
          </a:xfrm>
          <a:prstGeom prst="rect">
            <a:avLst/>
          </a:prstGeom>
          <a:noFill/>
          <a:ln>
            <a:noFill/>
          </a:ln>
        </p:spPr>
        <p:txBody>
          <a:bodyPr anchorCtr="0" anchor="t" bIns="45700" lIns="91425" spcFirstLastPara="1" rIns="91425" wrap="square" tIns="45700">
            <a:noAutofit/>
          </a:bodyPr>
          <a:lstStyle>
            <a:lvl1pPr lvl="0" rtl="1" algn="l">
              <a:lnSpc>
                <a:spcPct val="112500"/>
              </a:lnSpc>
              <a:spcBef>
                <a:spcPts val="0"/>
              </a:spcBef>
              <a:spcAft>
                <a:spcPts val="0"/>
              </a:spcAft>
              <a:buClr>
                <a:srgbClr val="562214"/>
              </a:buClr>
              <a:buSzPts val="4000"/>
              <a:buFont typeface="Gill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2578392" y="1066800"/>
            <a:ext cx="6400800" cy="1509712"/>
          </a:xfrm>
          <a:prstGeom prst="rect">
            <a:avLst/>
          </a:prstGeom>
          <a:noFill/>
          <a:ln>
            <a:noFill/>
          </a:ln>
        </p:spPr>
        <p:txBody>
          <a:bodyPr anchorCtr="0" anchor="b" bIns="45700" lIns="91425" spcFirstLastPara="1" rIns="91425" wrap="square" tIns="45700">
            <a:noAutofit/>
          </a:bodyPr>
          <a:lstStyle>
            <a:lvl1pPr indent="-228600" lvl="0" marL="457200" rtl="1" algn="r">
              <a:lnSpc>
                <a:spcPct val="115000"/>
              </a:lnSpc>
              <a:spcBef>
                <a:spcPts val="0"/>
              </a:spcBef>
              <a:spcAft>
                <a:spcPts val="0"/>
              </a:spcAft>
              <a:buSzPts val="1600"/>
              <a:buNone/>
              <a:defRPr sz="2000">
                <a:solidFill>
                  <a:srgbClr val="341108"/>
                </a:solidFill>
              </a:defRPr>
            </a:lvl1pPr>
            <a:lvl2pPr indent="-228600" lvl="1" marL="914400" rtl="1" algn="r">
              <a:lnSpc>
                <a:spcPct val="100000"/>
              </a:lnSpc>
              <a:spcBef>
                <a:spcPts val="550"/>
              </a:spcBef>
              <a:spcAft>
                <a:spcPts val="0"/>
              </a:spcAft>
              <a:buSzPts val="1800"/>
              <a:buNone/>
              <a:defRPr sz="1800">
                <a:solidFill>
                  <a:srgbClr val="888888"/>
                </a:solidFill>
              </a:defRPr>
            </a:lvl2pPr>
            <a:lvl3pPr indent="-228600" lvl="2" marL="1371600" rtl="1" algn="r">
              <a:lnSpc>
                <a:spcPct val="100000"/>
              </a:lnSpc>
              <a:spcBef>
                <a:spcPts val="320"/>
              </a:spcBef>
              <a:spcAft>
                <a:spcPts val="0"/>
              </a:spcAft>
              <a:buSzPts val="1600"/>
              <a:buNone/>
              <a:defRPr sz="1600">
                <a:solidFill>
                  <a:srgbClr val="888888"/>
                </a:solidFill>
              </a:defRPr>
            </a:lvl3pPr>
            <a:lvl4pPr indent="-228600" lvl="3" marL="1828800" rtl="1" algn="r">
              <a:lnSpc>
                <a:spcPct val="100000"/>
              </a:lnSpc>
              <a:spcBef>
                <a:spcPts val="280"/>
              </a:spcBef>
              <a:spcAft>
                <a:spcPts val="0"/>
              </a:spcAft>
              <a:buSzPts val="1400"/>
              <a:buNone/>
              <a:defRPr sz="1400">
                <a:solidFill>
                  <a:srgbClr val="888888"/>
                </a:solidFill>
              </a:defRPr>
            </a:lvl4pPr>
            <a:lvl5pPr indent="-228600" lvl="4" marL="2286000" rtl="1" algn="r">
              <a:lnSpc>
                <a:spcPct val="100000"/>
              </a:lnSpc>
              <a:spcBef>
                <a:spcPts val="280"/>
              </a:spcBef>
              <a:spcAft>
                <a:spcPts val="0"/>
              </a:spcAft>
              <a:buSzPts val="1400"/>
              <a:buNone/>
              <a:defRPr sz="1400">
                <a:solidFill>
                  <a:srgbClr val="888888"/>
                </a:solidFill>
              </a:defRPr>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53" name="Google Shape;53;p6"/>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6"/>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5" name="Google Shape;55;p6"/>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56" name="Google Shape;56;p6"/>
          <p:cNvSpPr/>
          <p:nvPr/>
        </p:nvSpPr>
        <p:spPr>
          <a:xfrm>
            <a:off x="2286000" y="0"/>
            <a:ext cx="76200"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7" name="Google Shape;57;p6"/>
          <p:cNvSpPr/>
          <p:nvPr/>
        </p:nvSpPr>
        <p:spPr>
          <a:xfrm>
            <a:off x="2172321" y="2814656"/>
            <a:ext cx="210312" cy="210312"/>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58" name="Google Shape;58;p6"/>
          <p:cNvSpPr/>
          <p:nvPr/>
        </p:nvSpPr>
        <p:spPr>
          <a:xfrm>
            <a:off x="2408064" y="2745870"/>
            <a:ext cx="64008" cy="64008"/>
          </a:xfrm>
          <a:prstGeom prst="ellipse">
            <a:avLst/>
          </a:prstGeom>
          <a:noFill/>
          <a:ln cap="rnd" cmpd="sng" w="12700">
            <a:solidFill>
              <a:srgbClr val="317F92">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حتويين" type="twoObj">
  <p:cSld name="TWO_OBJECTS">
    <p:spTree>
      <p:nvGrpSpPr>
        <p:cNvPr id="59" name="Shape 59"/>
        <p:cNvGrpSpPr/>
        <p:nvPr/>
      </p:nvGrpSpPr>
      <p:grpSpPr>
        <a:xfrm>
          <a:off x="0" y="0"/>
          <a:ext cx="0" cy="0"/>
          <a:chOff x="0" y="0"/>
          <a:chExt cx="0" cy="0"/>
        </a:xfrm>
      </p:grpSpPr>
      <p:sp>
        <p:nvSpPr>
          <p:cNvPr id="60" name="Google Shape;60;p7"/>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 type="body"/>
          </p:nvPr>
        </p:nvSpPr>
        <p:spPr>
          <a:xfrm>
            <a:off x="1435608" y="1524000"/>
            <a:ext cx="3657600" cy="4663440"/>
          </a:xfrm>
          <a:prstGeom prst="rect">
            <a:avLst/>
          </a:prstGeom>
          <a:noFill/>
          <a:ln>
            <a:noFill/>
          </a:ln>
        </p:spPr>
        <p:txBody>
          <a:bodyPr anchorCtr="0" anchor="t" bIns="45700" lIns="91425" spcFirstLastPara="1" rIns="91425" wrap="square" tIns="45700">
            <a:noAutofit/>
          </a:bodyPr>
          <a:lstStyle>
            <a:lvl1pPr indent="-370840" lvl="0" marL="457200" rtl="1" algn="r">
              <a:lnSpc>
                <a:spcPct val="100000"/>
              </a:lnSpc>
              <a:spcBef>
                <a:spcPts val="600"/>
              </a:spcBef>
              <a:spcAft>
                <a:spcPts val="0"/>
              </a:spcAft>
              <a:buSzPts val="2240"/>
              <a:buChar char="⚫"/>
              <a:defRPr sz="2800"/>
            </a:lvl1pPr>
            <a:lvl2pPr indent="-381000" lvl="1" marL="914400" rtl="1" algn="r">
              <a:lnSpc>
                <a:spcPct val="100000"/>
              </a:lnSpc>
              <a:spcBef>
                <a:spcPts val="550"/>
              </a:spcBef>
              <a:spcAft>
                <a:spcPts val="0"/>
              </a:spcAft>
              <a:buSzPts val="2400"/>
              <a:buChar char="◦"/>
              <a:defRPr sz="2400"/>
            </a:lvl2pPr>
            <a:lvl3pPr indent="-355600" lvl="2" marL="1371600" rtl="1" algn="r">
              <a:lnSpc>
                <a:spcPct val="100000"/>
              </a:lnSpc>
              <a:spcBef>
                <a:spcPts val="400"/>
              </a:spcBef>
              <a:spcAft>
                <a:spcPts val="0"/>
              </a:spcAft>
              <a:buSzPts val="2000"/>
              <a:buChar char="●"/>
              <a:defRPr sz="2000"/>
            </a:lvl3pPr>
            <a:lvl4pPr indent="-342900" lvl="3" marL="1828800" rtl="1" algn="r">
              <a:lnSpc>
                <a:spcPct val="100000"/>
              </a:lnSpc>
              <a:spcBef>
                <a:spcPts val="360"/>
              </a:spcBef>
              <a:spcAft>
                <a:spcPts val="0"/>
              </a:spcAft>
              <a:buSzPts val="1800"/>
              <a:buChar char="●"/>
              <a:defRPr sz="1800"/>
            </a:lvl4pPr>
            <a:lvl5pPr indent="-342900" lvl="4" marL="2286000" rtl="1" algn="r">
              <a:lnSpc>
                <a:spcPct val="100000"/>
              </a:lnSpc>
              <a:spcBef>
                <a:spcPts val="360"/>
              </a:spcBef>
              <a:spcAft>
                <a:spcPts val="0"/>
              </a:spcAft>
              <a:buSzPts val="1800"/>
              <a:buChar char="●"/>
              <a:defRPr sz="18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62" name="Google Shape;62;p7"/>
          <p:cNvSpPr txBox="1"/>
          <p:nvPr>
            <p:ph idx="2" type="body"/>
          </p:nvPr>
        </p:nvSpPr>
        <p:spPr>
          <a:xfrm>
            <a:off x="5276088" y="1524000"/>
            <a:ext cx="3657600" cy="4663440"/>
          </a:xfrm>
          <a:prstGeom prst="rect">
            <a:avLst/>
          </a:prstGeom>
          <a:noFill/>
          <a:ln>
            <a:noFill/>
          </a:ln>
        </p:spPr>
        <p:txBody>
          <a:bodyPr anchorCtr="0" anchor="t" bIns="45700" lIns="91425" spcFirstLastPara="1" rIns="91425" wrap="square" tIns="45700">
            <a:noAutofit/>
          </a:bodyPr>
          <a:lstStyle>
            <a:lvl1pPr indent="-370840" lvl="0" marL="457200" rtl="1" algn="r">
              <a:lnSpc>
                <a:spcPct val="100000"/>
              </a:lnSpc>
              <a:spcBef>
                <a:spcPts val="600"/>
              </a:spcBef>
              <a:spcAft>
                <a:spcPts val="0"/>
              </a:spcAft>
              <a:buSzPts val="2240"/>
              <a:buChar char="⚫"/>
              <a:defRPr sz="2800"/>
            </a:lvl1pPr>
            <a:lvl2pPr indent="-381000" lvl="1" marL="914400" rtl="1" algn="r">
              <a:lnSpc>
                <a:spcPct val="100000"/>
              </a:lnSpc>
              <a:spcBef>
                <a:spcPts val="550"/>
              </a:spcBef>
              <a:spcAft>
                <a:spcPts val="0"/>
              </a:spcAft>
              <a:buSzPts val="2400"/>
              <a:buChar char="◦"/>
              <a:defRPr sz="2400"/>
            </a:lvl2pPr>
            <a:lvl3pPr indent="-355600" lvl="2" marL="1371600" rtl="1" algn="r">
              <a:lnSpc>
                <a:spcPct val="100000"/>
              </a:lnSpc>
              <a:spcBef>
                <a:spcPts val="400"/>
              </a:spcBef>
              <a:spcAft>
                <a:spcPts val="0"/>
              </a:spcAft>
              <a:buSzPts val="2000"/>
              <a:buChar char="●"/>
              <a:defRPr sz="2000"/>
            </a:lvl3pPr>
            <a:lvl4pPr indent="-342900" lvl="3" marL="1828800" rtl="1" algn="r">
              <a:lnSpc>
                <a:spcPct val="100000"/>
              </a:lnSpc>
              <a:spcBef>
                <a:spcPts val="360"/>
              </a:spcBef>
              <a:spcAft>
                <a:spcPts val="0"/>
              </a:spcAft>
              <a:buSzPts val="1800"/>
              <a:buChar char="●"/>
              <a:defRPr sz="1800"/>
            </a:lvl4pPr>
            <a:lvl5pPr indent="-342900" lvl="4" marL="2286000" rtl="1" algn="r">
              <a:lnSpc>
                <a:spcPct val="100000"/>
              </a:lnSpc>
              <a:spcBef>
                <a:spcPts val="360"/>
              </a:spcBef>
              <a:spcAft>
                <a:spcPts val="0"/>
              </a:spcAft>
              <a:buSzPts val="1800"/>
              <a:buChar char="●"/>
              <a:defRPr sz="18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63" name="Google Shape;63;p7"/>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7"/>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7"/>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مقارنة" showMasterSp="0" type="twoTxTwoObj">
  <p:cSld name="TWO_OBJECTS_WITH_TEXT">
    <p:spTree>
      <p:nvGrpSpPr>
        <p:cNvPr id="66" name="Shape 66"/>
        <p:cNvGrpSpPr/>
        <p:nvPr/>
      </p:nvGrpSpPr>
      <p:grpSpPr>
        <a:xfrm>
          <a:off x="0" y="0"/>
          <a:ext cx="0" cy="0"/>
          <a:chOff x="0" y="0"/>
          <a:chExt cx="0" cy="0"/>
        </a:xfrm>
      </p:grpSpPr>
      <p:sp>
        <p:nvSpPr>
          <p:cNvPr id="67" name="Google Shape;67;p8"/>
          <p:cNvSpPr txBox="1"/>
          <p:nvPr>
            <p:ph type="title"/>
          </p:nvPr>
        </p:nvSpPr>
        <p:spPr>
          <a:xfrm>
            <a:off x="457200" y="5160336"/>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rgbClr val="562214"/>
              </a:buClr>
              <a:buSzPts val="4500"/>
              <a:buFont typeface="Gill Sans"/>
              <a:buNone/>
              <a:defRPr b="1" sz="45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
          <p:cNvSpPr txBox="1"/>
          <p:nvPr>
            <p:ph idx="1" type="body"/>
          </p:nvPr>
        </p:nvSpPr>
        <p:spPr>
          <a:xfrm>
            <a:off x="45720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indent="-228600" lvl="0" marL="457200" rtl="1" algn="l">
              <a:lnSpc>
                <a:spcPct val="100000"/>
              </a:lnSpc>
              <a:spcBef>
                <a:spcPts val="100"/>
              </a:spcBef>
              <a:spcAft>
                <a:spcPts val="0"/>
              </a:spcAft>
              <a:buSzPts val="1520"/>
              <a:buNone/>
              <a:defRPr b="0" sz="1900">
                <a:solidFill>
                  <a:schemeClr val="dk1"/>
                </a:solidFill>
              </a:defRPr>
            </a:lvl1pPr>
            <a:lvl2pPr indent="-228600" lvl="1" marL="914400" rtl="1" algn="r">
              <a:lnSpc>
                <a:spcPct val="100000"/>
              </a:lnSpc>
              <a:spcBef>
                <a:spcPts val="550"/>
              </a:spcBef>
              <a:spcAft>
                <a:spcPts val="0"/>
              </a:spcAft>
              <a:buSzPts val="2000"/>
              <a:buNone/>
              <a:defRPr b="1" sz="2000"/>
            </a:lvl2pPr>
            <a:lvl3pPr indent="-228600" lvl="2" marL="1371600" rtl="1" algn="r">
              <a:lnSpc>
                <a:spcPct val="100000"/>
              </a:lnSpc>
              <a:spcBef>
                <a:spcPts val="360"/>
              </a:spcBef>
              <a:spcAft>
                <a:spcPts val="0"/>
              </a:spcAft>
              <a:buSzPts val="1800"/>
              <a:buNone/>
              <a:defRPr b="1" sz="1800"/>
            </a:lvl3pPr>
            <a:lvl4pPr indent="-228600" lvl="3" marL="1828800" rtl="1" algn="r">
              <a:lnSpc>
                <a:spcPct val="100000"/>
              </a:lnSpc>
              <a:spcBef>
                <a:spcPts val="320"/>
              </a:spcBef>
              <a:spcAft>
                <a:spcPts val="0"/>
              </a:spcAft>
              <a:buSzPts val="1600"/>
              <a:buNone/>
              <a:defRPr b="1" sz="1600"/>
            </a:lvl4pPr>
            <a:lvl5pPr indent="-228600" lvl="4" marL="2286000" rtl="1" algn="r">
              <a:lnSpc>
                <a:spcPct val="100000"/>
              </a:lnSpc>
              <a:spcBef>
                <a:spcPts val="320"/>
              </a:spcBef>
              <a:spcAft>
                <a:spcPts val="0"/>
              </a:spcAft>
              <a:buSzPts val="1600"/>
              <a:buNone/>
              <a:defRPr b="1" sz="16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69" name="Google Shape;69;p8"/>
          <p:cNvSpPr txBox="1"/>
          <p:nvPr>
            <p:ph idx="2" type="body"/>
          </p:nvPr>
        </p:nvSpPr>
        <p:spPr>
          <a:xfrm>
            <a:off x="4663440" y="328278"/>
            <a:ext cx="4023360" cy="64008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indent="-228600" lvl="0" marL="457200" rtl="1" algn="l">
              <a:lnSpc>
                <a:spcPct val="100000"/>
              </a:lnSpc>
              <a:spcBef>
                <a:spcPts val="100"/>
              </a:spcBef>
              <a:spcAft>
                <a:spcPts val="0"/>
              </a:spcAft>
              <a:buSzPts val="1520"/>
              <a:buNone/>
              <a:defRPr b="0" sz="1900">
                <a:solidFill>
                  <a:schemeClr val="dk1"/>
                </a:solidFill>
              </a:defRPr>
            </a:lvl1pPr>
            <a:lvl2pPr indent="-228600" lvl="1" marL="914400" rtl="1" algn="r">
              <a:lnSpc>
                <a:spcPct val="100000"/>
              </a:lnSpc>
              <a:spcBef>
                <a:spcPts val="550"/>
              </a:spcBef>
              <a:spcAft>
                <a:spcPts val="0"/>
              </a:spcAft>
              <a:buSzPts val="2000"/>
              <a:buNone/>
              <a:defRPr b="1" sz="2000"/>
            </a:lvl2pPr>
            <a:lvl3pPr indent="-228600" lvl="2" marL="1371600" rtl="1" algn="r">
              <a:lnSpc>
                <a:spcPct val="100000"/>
              </a:lnSpc>
              <a:spcBef>
                <a:spcPts val="360"/>
              </a:spcBef>
              <a:spcAft>
                <a:spcPts val="0"/>
              </a:spcAft>
              <a:buSzPts val="1800"/>
              <a:buNone/>
              <a:defRPr b="1" sz="1800"/>
            </a:lvl3pPr>
            <a:lvl4pPr indent="-228600" lvl="3" marL="1828800" rtl="1" algn="r">
              <a:lnSpc>
                <a:spcPct val="100000"/>
              </a:lnSpc>
              <a:spcBef>
                <a:spcPts val="320"/>
              </a:spcBef>
              <a:spcAft>
                <a:spcPts val="0"/>
              </a:spcAft>
              <a:buSzPts val="1600"/>
              <a:buNone/>
              <a:defRPr b="1" sz="1600"/>
            </a:lvl4pPr>
            <a:lvl5pPr indent="-228600" lvl="4" marL="2286000" rtl="1" algn="r">
              <a:lnSpc>
                <a:spcPct val="100000"/>
              </a:lnSpc>
              <a:spcBef>
                <a:spcPts val="320"/>
              </a:spcBef>
              <a:spcAft>
                <a:spcPts val="0"/>
              </a:spcAft>
              <a:buSzPts val="1600"/>
              <a:buNone/>
              <a:defRPr b="1" sz="16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70" name="Google Shape;70;p8"/>
          <p:cNvSpPr txBox="1"/>
          <p:nvPr>
            <p:ph idx="3" type="body"/>
          </p:nvPr>
        </p:nvSpPr>
        <p:spPr>
          <a:xfrm>
            <a:off x="45720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Autofit/>
          </a:bodyPr>
          <a:lstStyle>
            <a:lvl1pPr indent="-350520" lvl="0" marL="457200" rtl="1" algn="r">
              <a:lnSpc>
                <a:spcPct val="100000"/>
              </a:lnSpc>
              <a:spcBef>
                <a:spcPts val="700"/>
              </a:spcBef>
              <a:spcAft>
                <a:spcPts val="0"/>
              </a:spcAft>
              <a:buSzPts val="1920"/>
              <a:buChar char="⚫"/>
              <a:defRPr sz="2400"/>
            </a:lvl1pPr>
            <a:lvl2pPr indent="-355600" lvl="1" marL="914400" rtl="1" algn="r">
              <a:lnSpc>
                <a:spcPct val="100000"/>
              </a:lnSpc>
              <a:spcBef>
                <a:spcPts val="700"/>
              </a:spcBef>
              <a:spcAft>
                <a:spcPts val="0"/>
              </a:spcAft>
              <a:buSzPts val="2000"/>
              <a:buChar char="◦"/>
              <a:defRPr sz="2000"/>
            </a:lvl2pPr>
            <a:lvl3pPr indent="-342900" lvl="2" marL="1371600" rtl="1" algn="r">
              <a:lnSpc>
                <a:spcPct val="100000"/>
              </a:lnSpc>
              <a:spcBef>
                <a:spcPts val="700"/>
              </a:spcBef>
              <a:spcAft>
                <a:spcPts val="0"/>
              </a:spcAft>
              <a:buSzPts val="1800"/>
              <a:buChar char="●"/>
              <a:defRPr sz="1800"/>
            </a:lvl3pPr>
            <a:lvl4pPr indent="-330200" lvl="3" marL="1828800" rtl="1" algn="r">
              <a:lnSpc>
                <a:spcPct val="100000"/>
              </a:lnSpc>
              <a:spcBef>
                <a:spcPts val="700"/>
              </a:spcBef>
              <a:spcAft>
                <a:spcPts val="0"/>
              </a:spcAft>
              <a:buSzPts val="1600"/>
              <a:buChar char="●"/>
              <a:defRPr sz="1600"/>
            </a:lvl4pPr>
            <a:lvl5pPr indent="-330200" lvl="4" marL="2286000" rtl="1" algn="r">
              <a:lnSpc>
                <a:spcPct val="100000"/>
              </a:lnSpc>
              <a:spcBef>
                <a:spcPts val="700"/>
              </a:spcBef>
              <a:spcAft>
                <a:spcPts val="0"/>
              </a:spcAft>
              <a:buSzPts val="1600"/>
              <a:buChar char="●"/>
              <a:defRPr sz="16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71" name="Google Shape;71;p8"/>
          <p:cNvSpPr txBox="1"/>
          <p:nvPr>
            <p:ph idx="4" type="body"/>
          </p:nvPr>
        </p:nvSpPr>
        <p:spPr>
          <a:xfrm>
            <a:off x="4663440" y="969336"/>
            <a:ext cx="402336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Autofit/>
          </a:bodyPr>
          <a:lstStyle>
            <a:lvl1pPr indent="-350520" lvl="0" marL="457200" rtl="1" algn="r">
              <a:lnSpc>
                <a:spcPct val="100000"/>
              </a:lnSpc>
              <a:spcBef>
                <a:spcPts val="700"/>
              </a:spcBef>
              <a:spcAft>
                <a:spcPts val="0"/>
              </a:spcAft>
              <a:buSzPts val="1920"/>
              <a:buChar char="⚫"/>
              <a:defRPr sz="2400"/>
            </a:lvl1pPr>
            <a:lvl2pPr indent="-355600" lvl="1" marL="914400" rtl="1" algn="r">
              <a:lnSpc>
                <a:spcPct val="100000"/>
              </a:lnSpc>
              <a:spcBef>
                <a:spcPts val="700"/>
              </a:spcBef>
              <a:spcAft>
                <a:spcPts val="0"/>
              </a:spcAft>
              <a:buSzPts val="2000"/>
              <a:buChar char="◦"/>
              <a:defRPr sz="2000"/>
            </a:lvl2pPr>
            <a:lvl3pPr indent="-342900" lvl="2" marL="1371600" rtl="1" algn="r">
              <a:lnSpc>
                <a:spcPct val="100000"/>
              </a:lnSpc>
              <a:spcBef>
                <a:spcPts val="700"/>
              </a:spcBef>
              <a:spcAft>
                <a:spcPts val="0"/>
              </a:spcAft>
              <a:buSzPts val="1800"/>
              <a:buChar char="●"/>
              <a:defRPr sz="1800"/>
            </a:lvl3pPr>
            <a:lvl4pPr indent="-330200" lvl="3" marL="1828800" rtl="1" algn="r">
              <a:lnSpc>
                <a:spcPct val="100000"/>
              </a:lnSpc>
              <a:spcBef>
                <a:spcPts val="700"/>
              </a:spcBef>
              <a:spcAft>
                <a:spcPts val="0"/>
              </a:spcAft>
              <a:buSzPts val="1600"/>
              <a:buChar char="●"/>
              <a:defRPr sz="1600"/>
            </a:lvl4pPr>
            <a:lvl5pPr indent="-330200" lvl="4" marL="2286000" rtl="1" algn="r">
              <a:lnSpc>
                <a:spcPct val="100000"/>
              </a:lnSpc>
              <a:spcBef>
                <a:spcPts val="700"/>
              </a:spcBef>
              <a:spcAft>
                <a:spcPts val="0"/>
              </a:spcAft>
              <a:buSzPts val="1600"/>
              <a:buChar char="●"/>
              <a:defRPr sz="1600"/>
            </a:lvl5pPr>
            <a:lvl6pPr indent="-342900" lvl="5" marL="2743200" rtl="1" algn="r">
              <a:lnSpc>
                <a:spcPct val="100000"/>
              </a:lnSpc>
              <a:spcBef>
                <a:spcPts val="360"/>
              </a:spcBef>
              <a:spcAft>
                <a:spcPts val="0"/>
              </a:spcAft>
              <a:buSzPts val="1800"/>
              <a:buChar char="●"/>
              <a:defRPr/>
            </a:lvl6pPr>
            <a:lvl7pPr indent="-342900" lvl="6" marL="3200400" rtl="1" algn="r">
              <a:lnSpc>
                <a:spcPct val="100000"/>
              </a:lnSpc>
              <a:spcBef>
                <a:spcPts val="360"/>
              </a:spcBef>
              <a:spcAft>
                <a:spcPts val="0"/>
              </a:spcAft>
              <a:buSzPts val="1800"/>
              <a:buChar char="●"/>
              <a:defRPr/>
            </a:lvl7pPr>
            <a:lvl8pPr indent="-342900" lvl="7" marL="3657600" rtl="1" algn="r">
              <a:lnSpc>
                <a:spcPct val="100000"/>
              </a:lnSpc>
              <a:spcBef>
                <a:spcPts val="360"/>
              </a:spcBef>
              <a:spcAft>
                <a:spcPts val="0"/>
              </a:spcAft>
              <a:buSzPts val="1800"/>
              <a:buChar char="●"/>
              <a:defRPr/>
            </a:lvl8pPr>
            <a:lvl9pPr indent="-342900" lvl="8" marL="4114800" rtl="1" algn="r">
              <a:lnSpc>
                <a:spcPct val="100000"/>
              </a:lnSpc>
              <a:spcBef>
                <a:spcPts val="360"/>
              </a:spcBef>
              <a:spcAft>
                <a:spcPts val="0"/>
              </a:spcAft>
              <a:buSzPts val="1800"/>
              <a:buChar char="●"/>
              <a:defRPr/>
            </a:lvl9pPr>
          </a:lstStyle>
          <a:p/>
        </p:txBody>
      </p:sp>
      <p:sp>
        <p:nvSpPr>
          <p:cNvPr id="72" name="Google Shape;72;p8"/>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3" name="Google Shape;73;p8"/>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4" name="Google Shape;74;p8"/>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type="titleOnly">
  <p:cSld name="TITLE_ONLY">
    <p:spTree>
      <p:nvGrpSpPr>
        <p:cNvPr id="75" name="Shape 75"/>
        <p:cNvGrpSpPr/>
        <p:nvPr/>
      </p:nvGrpSpPr>
      <p:grpSpPr>
        <a:xfrm>
          <a:off x="0" y="0"/>
          <a:ext cx="0" cy="0"/>
          <a:chOff x="0" y="0"/>
          <a:chExt cx="0" cy="0"/>
        </a:xfrm>
      </p:grpSpPr>
      <p:sp>
        <p:nvSpPr>
          <p:cNvPr id="76" name="Google Shape;76;p9"/>
          <p:cNvSpPr txBox="1"/>
          <p:nvPr>
            <p:ph type="title"/>
          </p:nvPr>
        </p:nvSpPr>
        <p:spPr>
          <a:xfrm>
            <a:off x="1435608" y="274320"/>
            <a:ext cx="749808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rgbClr val="56221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9"/>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9"/>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فارغ" showMasterSp="0" type="blank">
  <p:cSld name="BLANK">
    <p:spTree>
      <p:nvGrpSpPr>
        <p:cNvPr id="80" name="Shape 80"/>
        <p:cNvGrpSpPr/>
        <p:nvPr/>
      </p:nvGrpSpPr>
      <p:grpSpPr>
        <a:xfrm>
          <a:off x="0" y="0"/>
          <a:ext cx="0" cy="0"/>
          <a:chOff x="0" y="0"/>
          <a:chExt cx="0" cy="0"/>
        </a:xfrm>
      </p:grpSpPr>
      <p:sp>
        <p:nvSpPr>
          <p:cNvPr id="81" name="Google Shape;81;p10"/>
          <p:cNvSpPr/>
          <p:nvPr/>
        </p:nvSpPr>
        <p:spPr>
          <a:xfrm>
            <a:off x="1014984" y="0"/>
            <a:ext cx="812901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2" name="Google Shape;82;p10"/>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10"/>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0"/>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en-US"/>
              <a:t>‹#›</a:t>
            </a:fld>
            <a:endParaRPr/>
          </a:p>
        </p:txBody>
      </p:sp>
      <p:sp>
        <p:nvSpPr>
          <p:cNvPr id="85" name="Google Shape;85;p10"/>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xy" tx="0" sx="90000" ty="0" sy="90000"/>
        </a:blipFill>
      </p:bgPr>
    </p:bg>
    <p:spTree>
      <p:nvGrpSpPr>
        <p:cNvPr id="9" name="Shape 9"/>
        <p:cNvGrpSpPr/>
        <p:nvPr/>
      </p:nvGrpSpPr>
      <p:grpSpPr>
        <a:xfrm>
          <a:off x="0" y="0"/>
          <a:ext cx="0" cy="0"/>
          <a:chOff x="0" y="0"/>
          <a:chExt cx="0" cy="0"/>
        </a:xfrm>
      </p:grpSpPr>
      <p:sp>
        <p:nvSpPr>
          <p:cNvPr id="10" name="Google Shape;10;p1"/>
          <p:cNvSpPr/>
          <p:nvPr/>
        </p:nvSpPr>
        <p:spPr>
          <a:xfrm>
            <a:off x="-815927" y="-815922"/>
            <a:ext cx="1638887" cy="1638887"/>
          </a:xfrm>
          <a:prstGeom prst="pie">
            <a:avLst>
              <a:gd fmla="val 0" name="adj1"/>
              <a:gd fmla="val 5402120" name="adj2"/>
            </a:avLst>
          </a:prstGeom>
          <a:solidFill>
            <a:srgbClr val="FEF9F3">
              <a:alpha val="32941"/>
            </a:srgbClr>
          </a:solidFill>
          <a:ln cap="rnd" cmpd="sng" w="9525">
            <a:solidFill>
              <a:srgbClr val="D1C19D"/>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 name="Google Shape;11;p1"/>
          <p:cNvSpPr/>
          <p:nvPr/>
        </p:nvSpPr>
        <p:spPr>
          <a:xfrm>
            <a:off x="168816" y="21102"/>
            <a:ext cx="1702191" cy="1702191"/>
          </a:xfrm>
          <a:prstGeom prst="ellipse">
            <a:avLst/>
          </a:prstGeom>
          <a:noFill/>
          <a:ln cap="rnd" cmpd="sng" w="27300">
            <a:solidFill>
              <a:srgbClr val="FFF5DB"/>
            </a:solidFill>
            <a:prstDash val="solid"/>
            <a:round/>
            <a:headEnd len="sm" w="sm" type="none"/>
            <a:tailEnd len="sm" w="sm" type="none"/>
          </a:ln>
          <a:effectLst>
            <a:outerShdw blurRad="25400" rotWithShape="0" algn="tl" dir="5400000" dist="25400">
              <a:srgbClr val="ADA48C">
                <a:alpha val="84705"/>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 name="Google Shape;12;p1"/>
          <p:cNvSpPr/>
          <p:nvPr/>
        </p:nvSpPr>
        <p:spPr>
          <a:xfrm rot="2315675">
            <a:off x="182881" y="1055077"/>
            <a:ext cx="1125717" cy="1102624"/>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r="100%"/>
            </a:path>
            <a:tileRect l="-100%" t="-100%"/>
          </a:gradFill>
          <a:ln cap="rnd" cmpd="sng" w="9525">
            <a:solidFill>
              <a:srgbClr val="C5B390"/>
            </a:solidFill>
            <a:prstDash val="solid"/>
            <a:round/>
            <a:headEnd len="sm" w="sm" type="none"/>
            <a:tailEnd len="sm" w="sm" type="none"/>
          </a:ln>
          <a:effectLst>
            <a:outerShdw blurRad="12700" rotWithShape="0" algn="tl" dir="4500000" dist="15000">
              <a:srgbClr val="564E40">
                <a:alpha val="34901"/>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 name="Google Shape;13;p1"/>
          <p:cNvSpPr/>
          <p:nvPr/>
        </p:nvSpPr>
        <p:spPr>
          <a:xfrm>
            <a:off x="1012873" y="-54"/>
            <a:ext cx="8131127" cy="6858054"/>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4" name="Google Shape;14;p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rgbClr val="562214"/>
              </a:buClr>
              <a:buSzPts val="4300"/>
              <a:buFont typeface="Gill Sans"/>
              <a:buNone/>
              <a:defRPr b="0" i="0" sz="4300" u="none" cap="none" strike="noStrike">
                <a:solidFill>
                  <a:srgbClr val="562214"/>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lvl1pPr indent="-391160" lvl="0" marL="457200" marR="0" rtl="1" algn="r">
              <a:lnSpc>
                <a:spcPct val="100000"/>
              </a:lnSpc>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1" algn="r">
              <a:lnSpc>
                <a:spcPct val="100000"/>
              </a:lnSpc>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1" algn="r">
              <a:lnSpc>
                <a:spcPct val="100000"/>
              </a:lnSpc>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1" algn="r">
              <a:lnSpc>
                <a:spcPct val="100000"/>
              </a:lnSpc>
              <a:spcBef>
                <a:spcPts val="400"/>
              </a:spcBef>
              <a:spcAft>
                <a:spcPts val="0"/>
              </a:spcAft>
              <a:buClr>
                <a:schemeClr val="accent3"/>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1" algn="r">
              <a:lnSpc>
                <a:spcPct val="100000"/>
              </a:lnSpc>
              <a:spcBef>
                <a:spcPts val="400"/>
              </a:spcBef>
              <a:spcAft>
                <a:spcPts val="0"/>
              </a:spcAft>
              <a:buClr>
                <a:schemeClr val="accent4"/>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1" algn="r">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1" algn="r">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1" algn="r">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1" algn="r">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6" name="Google Shape;16;p1"/>
          <p:cNvSpPr txBox="1"/>
          <p:nvPr>
            <p:ph idx="10" type="dt"/>
          </p:nvPr>
        </p:nvSpPr>
        <p:spPr>
          <a:xfrm>
            <a:off x="3581400" y="6305550"/>
            <a:ext cx="2133600" cy="47625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7" name="Google Shape;17;p1"/>
          <p:cNvSpPr txBox="1"/>
          <p:nvPr>
            <p:ph idx="11" type="ftr"/>
          </p:nvPr>
        </p:nvSpPr>
        <p:spPr>
          <a:xfrm>
            <a:off x="5715000" y="6305550"/>
            <a:ext cx="2895600" cy="47625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B3A787"/>
                </a:solidFill>
                <a:latin typeface="Gill Sans"/>
                <a:ea typeface="Gill Sans"/>
                <a:cs typeface="Gill Sans"/>
                <a:sym typeface="Gill Sans"/>
              </a:defRPr>
            </a:lvl1pPr>
            <a:lvl2pPr lvl="1"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1" algn="r">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8" name="Google Shape;18;p1"/>
          <p:cNvSpPr txBox="1"/>
          <p:nvPr>
            <p:ph idx="12" type="sldNum"/>
          </p:nvPr>
        </p:nvSpPr>
        <p:spPr>
          <a:xfrm>
            <a:off x="8613648" y="6305550"/>
            <a:ext cx="457200" cy="476250"/>
          </a:xfrm>
          <a:prstGeom prst="rect">
            <a:avLst/>
          </a:prstGeom>
          <a:noFill/>
          <a:ln>
            <a:noFill/>
          </a:ln>
        </p:spPr>
        <p:txBody>
          <a:bodyPr anchorCtr="0" anchor="b" bIns="45700" lIns="91425" spcFirstLastPara="1" rIns="91425" wrap="square" tIns="45700">
            <a:noAutofit/>
          </a:bodyPr>
          <a:lstStyle>
            <a:lvl1pPr indent="0" lvl="0" marL="0" marR="0" rtl="1" algn="ctr">
              <a:spcBef>
                <a:spcPts val="0"/>
              </a:spcBef>
              <a:buNone/>
              <a:defRPr b="0" i="0" sz="1200" u="none" cap="none" strike="noStrike">
                <a:solidFill>
                  <a:srgbClr val="B3A787"/>
                </a:solidFill>
                <a:latin typeface="Gill Sans"/>
                <a:ea typeface="Gill Sans"/>
                <a:cs typeface="Gill Sans"/>
                <a:sym typeface="Gill Sans"/>
              </a:defRPr>
            </a:lvl1pPr>
            <a:lvl2pPr indent="0" lvl="1" marL="0" marR="0" rtl="1" algn="ctr">
              <a:spcBef>
                <a:spcPts val="0"/>
              </a:spcBef>
              <a:buNone/>
              <a:defRPr b="0" i="0" sz="1200" u="none" cap="none" strike="noStrike">
                <a:solidFill>
                  <a:srgbClr val="B3A787"/>
                </a:solidFill>
                <a:latin typeface="Gill Sans"/>
                <a:ea typeface="Gill Sans"/>
                <a:cs typeface="Gill Sans"/>
                <a:sym typeface="Gill Sans"/>
              </a:defRPr>
            </a:lvl2pPr>
            <a:lvl3pPr indent="0" lvl="2" marL="0" marR="0" rtl="1" algn="ctr">
              <a:spcBef>
                <a:spcPts val="0"/>
              </a:spcBef>
              <a:buNone/>
              <a:defRPr b="0" i="0" sz="1200" u="none" cap="none" strike="noStrike">
                <a:solidFill>
                  <a:srgbClr val="B3A787"/>
                </a:solidFill>
                <a:latin typeface="Gill Sans"/>
                <a:ea typeface="Gill Sans"/>
                <a:cs typeface="Gill Sans"/>
                <a:sym typeface="Gill Sans"/>
              </a:defRPr>
            </a:lvl3pPr>
            <a:lvl4pPr indent="0" lvl="3" marL="0" marR="0" rtl="1" algn="ctr">
              <a:spcBef>
                <a:spcPts val="0"/>
              </a:spcBef>
              <a:buNone/>
              <a:defRPr b="0" i="0" sz="1200" u="none" cap="none" strike="noStrike">
                <a:solidFill>
                  <a:srgbClr val="B3A787"/>
                </a:solidFill>
                <a:latin typeface="Gill Sans"/>
                <a:ea typeface="Gill Sans"/>
                <a:cs typeface="Gill Sans"/>
                <a:sym typeface="Gill Sans"/>
              </a:defRPr>
            </a:lvl4pPr>
            <a:lvl5pPr indent="0" lvl="4" marL="0" marR="0" rtl="1" algn="ctr">
              <a:spcBef>
                <a:spcPts val="0"/>
              </a:spcBef>
              <a:buNone/>
              <a:defRPr b="0" i="0" sz="1200" u="none" cap="none" strike="noStrike">
                <a:solidFill>
                  <a:srgbClr val="B3A787"/>
                </a:solidFill>
                <a:latin typeface="Gill Sans"/>
                <a:ea typeface="Gill Sans"/>
                <a:cs typeface="Gill Sans"/>
                <a:sym typeface="Gill Sans"/>
              </a:defRPr>
            </a:lvl5pPr>
            <a:lvl6pPr indent="0" lvl="5" marL="0" marR="0" rtl="1" algn="ctr">
              <a:spcBef>
                <a:spcPts val="0"/>
              </a:spcBef>
              <a:buNone/>
              <a:defRPr b="0" i="0" sz="1200" u="none" cap="none" strike="noStrike">
                <a:solidFill>
                  <a:srgbClr val="B3A787"/>
                </a:solidFill>
                <a:latin typeface="Gill Sans"/>
                <a:ea typeface="Gill Sans"/>
                <a:cs typeface="Gill Sans"/>
                <a:sym typeface="Gill Sans"/>
              </a:defRPr>
            </a:lvl6pPr>
            <a:lvl7pPr indent="0" lvl="6" marL="0" marR="0" rtl="1" algn="ctr">
              <a:spcBef>
                <a:spcPts val="0"/>
              </a:spcBef>
              <a:buNone/>
              <a:defRPr b="0" i="0" sz="1200" u="none" cap="none" strike="noStrike">
                <a:solidFill>
                  <a:srgbClr val="B3A787"/>
                </a:solidFill>
                <a:latin typeface="Gill Sans"/>
                <a:ea typeface="Gill Sans"/>
                <a:cs typeface="Gill Sans"/>
                <a:sym typeface="Gill Sans"/>
              </a:defRPr>
            </a:lvl7pPr>
            <a:lvl8pPr indent="0" lvl="7" marL="0" marR="0" rtl="1" algn="ctr">
              <a:spcBef>
                <a:spcPts val="0"/>
              </a:spcBef>
              <a:buNone/>
              <a:defRPr b="0" i="0" sz="1200" u="none" cap="none" strike="noStrike">
                <a:solidFill>
                  <a:srgbClr val="B3A787"/>
                </a:solidFill>
                <a:latin typeface="Gill Sans"/>
                <a:ea typeface="Gill Sans"/>
                <a:cs typeface="Gill Sans"/>
                <a:sym typeface="Gill Sans"/>
              </a:defRPr>
            </a:lvl8pPr>
            <a:lvl9pPr indent="0" lvl="8" marL="0" marR="0" rtl="1" algn="ctr">
              <a:spcBef>
                <a:spcPts val="0"/>
              </a:spcBef>
              <a:buNone/>
              <a:defRPr b="0" i="0" sz="1200" u="none" cap="none" strike="noStrike">
                <a:solidFill>
                  <a:srgbClr val="B3A787"/>
                </a:solidFill>
                <a:latin typeface="Gill Sans"/>
                <a:ea typeface="Gill Sans"/>
                <a:cs typeface="Gill Sans"/>
                <a:sym typeface="Gill Sans"/>
              </a:defRPr>
            </a:lvl9pPr>
          </a:lstStyle>
          <a:p>
            <a:pPr indent="0" lvl="0" marL="0" rtl="1" algn="ctr">
              <a:spcBef>
                <a:spcPts val="0"/>
              </a:spcBef>
              <a:spcAft>
                <a:spcPts val="0"/>
              </a:spcAft>
              <a:buNone/>
            </a:pPr>
            <a:fld id="{00000000-1234-1234-1234-123412341234}" type="slidenum">
              <a:rPr lang="en-US"/>
              <a:t>‹#›</a:t>
            </a:fld>
            <a:endParaRPr/>
          </a:p>
        </p:txBody>
      </p:sp>
      <p:sp>
        <p:nvSpPr>
          <p:cNvPr id="19" name="Google Shape;19;p1"/>
          <p:cNvSpPr/>
          <p:nvPr/>
        </p:nvSpPr>
        <p:spPr>
          <a:xfrm>
            <a:off x="1014984" y="-54"/>
            <a:ext cx="73152" cy="6858054"/>
          </a:xfrm>
          <a:prstGeom prst="rect">
            <a:avLst/>
          </a:prstGeom>
          <a:solidFill>
            <a:schemeClr val="lt1"/>
          </a:solidFill>
          <a:ln>
            <a:noFill/>
          </a:ln>
          <a:effectLst>
            <a:outerShdw blurRad="38550" rotWithShape="0" algn="tl" dir="10800000" dist="38000">
              <a:srgbClr val="6F6A5F">
                <a:alpha val="24705"/>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1.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7.jpg"/><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31.jpg"/><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5.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1596358" y="304788"/>
            <a:ext cx="749820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cornea</a:t>
            </a:r>
            <a:endParaRPr/>
          </a:p>
        </p:txBody>
      </p:sp>
      <p:sp>
        <p:nvSpPr>
          <p:cNvPr id="120" name="Google Shape;120;p1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80000"/>
              </a:lnSpc>
              <a:spcBef>
                <a:spcPts val="0"/>
              </a:spcBef>
              <a:spcAft>
                <a:spcPts val="0"/>
              </a:spcAft>
              <a:buSzPts val="1984"/>
              <a:buChar char="⚫"/>
            </a:pPr>
            <a:r>
              <a:rPr lang="en-US" sz="2480"/>
              <a:t>The cornea is a complex  transperant structure which, as well as having a protective</a:t>
            </a:r>
            <a:endParaRPr/>
          </a:p>
          <a:p>
            <a:pPr indent="-283464" lvl="0" marL="365760" rtl="1" algn="l">
              <a:lnSpc>
                <a:spcPct val="80000"/>
              </a:lnSpc>
              <a:spcBef>
                <a:spcPts val="600"/>
              </a:spcBef>
              <a:spcAft>
                <a:spcPts val="0"/>
              </a:spcAft>
              <a:buSzPts val="1984"/>
              <a:buChar char="⚫"/>
            </a:pPr>
            <a:r>
              <a:rPr lang="en-US" sz="2480"/>
              <a:t>role, is responsible for about three-quarters of the optical</a:t>
            </a:r>
            <a:endParaRPr/>
          </a:p>
          <a:p>
            <a:pPr indent="-283464" lvl="0" marL="365760" rtl="1" algn="l">
              <a:lnSpc>
                <a:spcPct val="80000"/>
              </a:lnSpc>
              <a:spcBef>
                <a:spcPts val="600"/>
              </a:spcBef>
              <a:spcAft>
                <a:spcPts val="0"/>
              </a:spcAft>
              <a:buSzPts val="1984"/>
              <a:buChar char="⚫"/>
            </a:pPr>
            <a:r>
              <a:rPr lang="en-US" sz="2480"/>
              <a:t>power of the eye.</a:t>
            </a:r>
            <a:endParaRPr/>
          </a:p>
          <a:p>
            <a:pPr indent="-283464" lvl="0" marL="365760" rtl="1" algn="l">
              <a:lnSpc>
                <a:spcPct val="80000"/>
              </a:lnSpc>
              <a:spcBef>
                <a:spcPts val="600"/>
              </a:spcBef>
              <a:spcAft>
                <a:spcPts val="0"/>
              </a:spcAft>
              <a:buSzPts val="1984"/>
              <a:buChar char="⚫"/>
            </a:pPr>
            <a:r>
              <a:rPr lang="en-US" sz="2480"/>
              <a:t> The normal cornea is free of blood vessels;</a:t>
            </a:r>
            <a:endParaRPr/>
          </a:p>
          <a:p>
            <a:pPr indent="-283464" lvl="0" marL="365760" rtl="1" algn="l">
              <a:lnSpc>
                <a:spcPct val="80000"/>
              </a:lnSpc>
              <a:spcBef>
                <a:spcPts val="600"/>
              </a:spcBef>
              <a:spcAft>
                <a:spcPts val="0"/>
              </a:spcAft>
              <a:buSzPts val="1984"/>
              <a:buChar char="⚫"/>
            </a:pPr>
            <a:r>
              <a:rPr lang="en-US" sz="2480"/>
              <a:t>nutrients are supplied and metabolic products removed mainly via</a:t>
            </a:r>
            <a:endParaRPr sz="2480"/>
          </a:p>
          <a:p>
            <a:pPr indent="0" lvl="0" marL="0" rtl="1" algn="l">
              <a:lnSpc>
                <a:spcPct val="80000"/>
              </a:lnSpc>
              <a:spcBef>
                <a:spcPts val="600"/>
              </a:spcBef>
              <a:spcAft>
                <a:spcPts val="0"/>
              </a:spcAft>
              <a:buSzPts val="1984"/>
              <a:buNone/>
            </a:pPr>
            <a:r>
              <a:rPr lang="en-US" sz="2480"/>
              <a:t>the aqueous humour posteriorly and the tears anteriorly. </a:t>
            </a:r>
            <a:endParaRPr sz="2480"/>
          </a:p>
          <a:p>
            <a:pPr indent="0" lvl="0" marL="0" rtl="1" algn="l">
              <a:lnSpc>
                <a:spcPct val="80000"/>
              </a:lnSpc>
              <a:spcBef>
                <a:spcPts val="600"/>
              </a:spcBef>
              <a:spcAft>
                <a:spcPts val="0"/>
              </a:spcAft>
              <a:buSzPts val="1984"/>
              <a:buNone/>
            </a:pPr>
            <a:r>
              <a:t/>
            </a:r>
            <a:endParaRPr sz="2480"/>
          </a:p>
          <a:p>
            <a:pPr indent="-283464" lvl="0" marL="365760" rtl="1" algn="l">
              <a:lnSpc>
                <a:spcPct val="80000"/>
              </a:lnSpc>
              <a:spcBef>
                <a:spcPts val="600"/>
              </a:spcBef>
              <a:spcAft>
                <a:spcPts val="0"/>
              </a:spcAft>
              <a:buSzPts val="1984"/>
              <a:buChar char="⚫"/>
            </a:pPr>
            <a:r>
              <a:rPr lang="en-US" sz="2480"/>
              <a:t>cornea is the most densely innervated tissue in the body</a:t>
            </a:r>
            <a:endParaRPr sz="248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Risk factors </a:t>
            </a:r>
            <a:endParaRPr/>
          </a:p>
        </p:txBody>
      </p:sp>
      <p:sp>
        <p:nvSpPr>
          <p:cNvPr id="177" name="Google Shape;177;p24"/>
          <p:cNvSpPr txBox="1"/>
          <p:nvPr>
            <p:ph idx="1" type="body"/>
          </p:nvPr>
        </p:nvSpPr>
        <p:spPr>
          <a:xfrm>
            <a:off x="611560" y="1628800"/>
            <a:ext cx="8229600" cy="4525963"/>
          </a:xfrm>
          <a:prstGeom prst="rect">
            <a:avLst/>
          </a:prstGeom>
          <a:noFill/>
          <a:ln>
            <a:noFill/>
          </a:ln>
        </p:spPr>
        <p:txBody>
          <a:bodyPr anchorCtr="0" anchor="t" bIns="45700" lIns="91425" spcFirstLastPara="1" rIns="91425" wrap="square" tIns="45700">
            <a:noAutofit/>
          </a:bodyPr>
          <a:lstStyle/>
          <a:p>
            <a:pPr indent="-283464" lvl="0" marL="365760" rtl="1" algn="l">
              <a:lnSpc>
                <a:spcPct val="80000"/>
              </a:lnSpc>
              <a:spcBef>
                <a:spcPts val="0"/>
              </a:spcBef>
              <a:spcAft>
                <a:spcPts val="0"/>
              </a:spcAft>
              <a:buSzPts val="1984"/>
              <a:buChar char="⚫"/>
            </a:pPr>
            <a:r>
              <a:rPr i="1" lang="en-US" sz="2480"/>
              <a:t>Risk factors</a:t>
            </a:r>
            <a:endParaRPr/>
          </a:p>
          <a:p>
            <a:pPr indent="-283464" lvl="0" marL="365760" rtl="1" algn="l">
              <a:lnSpc>
                <a:spcPct val="80000"/>
              </a:lnSpc>
              <a:spcBef>
                <a:spcPts val="600"/>
              </a:spcBef>
              <a:spcAft>
                <a:spcPts val="0"/>
              </a:spcAft>
              <a:buSzPts val="1984"/>
              <a:buChar char="⚫"/>
            </a:pPr>
            <a:r>
              <a:rPr lang="en-US" sz="2480"/>
              <a:t>• </a:t>
            </a:r>
            <a:r>
              <a:rPr b="1" i="1" lang="en-US" sz="2480"/>
              <a:t>Contact lens wear</a:t>
            </a:r>
            <a:r>
              <a:rPr i="1" lang="en-US" sz="2480"/>
              <a:t>, particularly if extended, is the most</a:t>
            </a:r>
            <a:endParaRPr/>
          </a:p>
          <a:p>
            <a:pPr indent="-283464" lvl="0" marL="365760" rtl="1" algn="l">
              <a:lnSpc>
                <a:spcPct val="80000"/>
              </a:lnSpc>
              <a:spcBef>
                <a:spcPts val="600"/>
              </a:spcBef>
              <a:spcAft>
                <a:spcPts val="0"/>
              </a:spcAft>
              <a:buSzPts val="1984"/>
              <a:buChar char="⚫"/>
            </a:pPr>
            <a:r>
              <a:rPr lang="en-US" sz="2480"/>
              <a:t>important risk factor. Corneal epithelial compromise</a:t>
            </a:r>
            <a:endParaRPr/>
          </a:p>
          <a:p>
            <a:pPr indent="-283464" lvl="0" marL="365760" rtl="1" algn="l">
              <a:lnSpc>
                <a:spcPct val="80000"/>
              </a:lnSpc>
              <a:spcBef>
                <a:spcPts val="600"/>
              </a:spcBef>
              <a:spcAft>
                <a:spcPts val="0"/>
              </a:spcAft>
              <a:buSzPts val="1984"/>
              <a:buChar char="⚫"/>
            </a:pPr>
            <a:r>
              <a:rPr lang="en-US" sz="2480"/>
              <a:t>secondary to hypoxia and minor trauma </a:t>
            </a:r>
            <a:endParaRPr sz="2480"/>
          </a:p>
          <a:p>
            <a:pPr indent="-283464" lvl="0" marL="365760" rtl="1" algn="l">
              <a:lnSpc>
                <a:spcPct val="80000"/>
              </a:lnSpc>
              <a:spcBef>
                <a:spcPts val="600"/>
              </a:spcBef>
              <a:spcAft>
                <a:spcPts val="0"/>
              </a:spcAft>
              <a:buSzPts val="1984"/>
              <a:buChar char="⚫"/>
            </a:pPr>
            <a:r>
              <a:rPr lang="en-US" sz="2480"/>
              <a:t>• </a:t>
            </a:r>
            <a:r>
              <a:rPr b="1" lang="en-US" sz="2480"/>
              <a:t>Trauma</a:t>
            </a:r>
            <a:endParaRPr/>
          </a:p>
          <a:p>
            <a:pPr indent="-283464" lvl="0" marL="365760" rtl="1" algn="l">
              <a:lnSpc>
                <a:spcPct val="80000"/>
              </a:lnSpc>
              <a:spcBef>
                <a:spcPts val="600"/>
              </a:spcBef>
              <a:spcAft>
                <a:spcPts val="0"/>
              </a:spcAft>
              <a:buSzPts val="1984"/>
              <a:buChar char="⚫"/>
            </a:pPr>
            <a:r>
              <a:rPr b="1" lang="en-US" sz="2480"/>
              <a:t>In </a:t>
            </a:r>
            <a:r>
              <a:rPr lang="en-US" sz="2480"/>
              <a:t>developing countries agricultural injury is the major risk</a:t>
            </a:r>
            <a:endParaRPr/>
          </a:p>
          <a:p>
            <a:pPr indent="-283464" lvl="0" marL="365760" rtl="1" algn="l">
              <a:lnSpc>
                <a:spcPct val="80000"/>
              </a:lnSpc>
              <a:spcBef>
                <a:spcPts val="600"/>
              </a:spcBef>
              <a:spcAft>
                <a:spcPts val="0"/>
              </a:spcAft>
              <a:buSzPts val="1984"/>
              <a:buChar char="⚫"/>
            </a:pPr>
            <a:r>
              <a:rPr lang="en-US" sz="2480"/>
              <a:t>factor, when fungal infection should be considered.</a:t>
            </a:r>
            <a:endParaRPr/>
          </a:p>
          <a:p>
            <a:pPr indent="-283464" lvl="0" marL="365760" rtl="1" algn="l">
              <a:lnSpc>
                <a:spcPct val="80000"/>
              </a:lnSpc>
              <a:spcBef>
                <a:spcPts val="600"/>
              </a:spcBef>
              <a:spcAft>
                <a:spcPts val="0"/>
              </a:spcAft>
              <a:buSzPts val="1984"/>
              <a:buChar char="⚫"/>
            </a:pPr>
            <a:r>
              <a:rPr lang="en-US" sz="2480"/>
              <a:t>• </a:t>
            </a:r>
            <a:r>
              <a:rPr b="1" lang="en-US" sz="2480"/>
              <a:t>Ocular surface disease </a:t>
            </a:r>
            <a:r>
              <a:rPr lang="en-US" sz="2480"/>
              <a:t>such as herpetic keratitis, bullous</a:t>
            </a:r>
            <a:endParaRPr/>
          </a:p>
          <a:p>
            <a:pPr indent="-283464" lvl="0" marL="365760" rtl="1" algn="l">
              <a:lnSpc>
                <a:spcPct val="80000"/>
              </a:lnSpc>
              <a:spcBef>
                <a:spcPts val="600"/>
              </a:spcBef>
              <a:spcAft>
                <a:spcPts val="0"/>
              </a:spcAft>
              <a:buSzPts val="1984"/>
              <a:buChar char="⚫"/>
            </a:pPr>
            <a:r>
              <a:rPr lang="en-US" sz="2480"/>
              <a:t>keratopathy, dry  eye.</a:t>
            </a:r>
            <a:endParaRPr sz="2480"/>
          </a:p>
          <a:p>
            <a:pPr indent="-283464" lvl="0" marL="365760" rtl="1" algn="l">
              <a:lnSpc>
                <a:spcPct val="80000"/>
              </a:lnSpc>
              <a:spcBef>
                <a:spcPts val="600"/>
              </a:spcBef>
              <a:spcAft>
                <a:spcPts val="0"/>
              </a:spcAft>
              <a:buSzPts val="1984"/>
              <a:buChar char="⚫"/>
            </a:pPr>
            <a:r>
              <a:rPr b="1" lang="en-US" sz="2480"/>
              <a:t>local or systemic immunosuppression,</a:t>
            </a:r>
            <a:endParaRPr b="1" sz="248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Bacterial keratitis</a:t>
            </a:r>
            <a:endParaRPr/>
          </a:p>
        </p:txBody>
      </p:sp>
      <p:pic>
        <p:nvPicPr>
          <p:cNvPr descr="bactrial keratitis" id="183" name="Google Shape;183;p25"/>
          <p:cNvPicPr preferRelativeResize="0"/>
          <p:nvPr>
            <p:ph idx="1" type="body"/>
          </p:nvPr>
        </p:nvPicPr>
        <p:blipFill rotWithShape="1">
          <a:blip r:embed="rId3">
            <a:alphaModFix/>
          </a:blip>
          <a:srcRect b="0" l="0" r="0" t="0"/>
          <a:stretch/>
        </p:blipFill>
        <p:spPr>
          <a:xfrm>
            <a:off x="2920298" y="2144409"/>
            <a:ext cx="4528953" cy="34073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Bacterial keratitis with hypopyn</a:t>
            </a:r>
            <a:endParaRPr/>
          </a:p>
        </p:txBody>
      </p:sp>
      <p:pic>
        <p:nvPicPr>
          <p:cNvPr descr="C:\Users\user\Desktop\bacterial keratitis.jpg" id="189" name="Google Shape;189;p26"/>
          <p:cNvPicPr preferRelativeResize="0"/>
          <p:nvPr>
            <p:ph idx="1" type="body"/>
          </p:nvPr>
        </p:nvPicPr>
        <p:blipFill rotWithShape="1">
          <a:blip r:embed="rId3">
            <a:alphaModFix/>
          </a:blip>
          <a:srcRect b="0" l="0" r="0" t="0"/>
          <a:stretch/>
        </p:blipFill>
        <p:spPr>
          <a:xfrm>
            <a:off x="2424322" y="1777760"/>
            <a:ext cx="5520906" cy="41406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idx="1" type="body"/>
          </p:nvPr>
        </p:nvSpPr>
        <p:spPr>
          <a:xfrm>
            <a:off x="914400" y="457200"/>
            <a:ext cx="8020050" cy="57912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1920"/>
              <a:buChar char="⚫"/>
            </a:pPr>
            <a:r>
              <a:rPr b="1" lang="en-US" sz="2400">
                <a:latin typeface="Arial"/>
                <a:ea typeface="Arial"/>
                <a:cs typeface="Arial"/>
                <a:sym typeface="Arial"/>
              </a:rPr>
              <a:t>Complications:</a:t>
            </a:r>
            <a:endParaRPr/>
          </a:p>
          <a:p>
            <a:pPr indent="-237744" lvl="1" marL="640080" rtl="1" algn="l">
              <a:lnSpc>
                <a:spcPct val="100000"/>
              </a:lnSpc>
              <a:spcBef>
                <a:spcPts val="550"/>
              </a:spcBef>
              <a:spcAft>
                <a:spcPts val="0"/>
              </a:spcAft>
              <a:buSzPts val="2400"/>
              <a:buChar char="◦"/>
            </a:pPr>
            <a:r>
              <a:rPr lang="en-US" sz="2400">
                <a:latin typeface="Arial"/>
                <a:ea typeface="Arial"/>
                <a:cs typeface="Arial"/>
                <a:sym typeface="Arial"/>
              </a:rPr>
              <a:t>Corneal perforation – </a:t>
            </a:r>
            <a:endParaRPr/>
          </a:p>
          <a:p>
            <a:pPr indent="-237744" lvl="1" marL="640080" rtl="1" algn="l">
              <a:lnSpc>
                <a:spcPct val="100000"/>
              </a:lnSpc>
              <a:spcBef>
                <a:spcPts val="550"/>
              </a:spcBef>
              <a:spcAft>
                <a:spcPts val="0"/>
              </a:spcAft>
              <a:buSzPts val="2400"/>
              <a:buChar char="◦"/>
            </a:pPr>
            <a:r>
              <a:rPr lang="en-US" sz="2400">
                <a:latin typeface="Arial"/>
                <a:ea typeface="Arial"/>
                <a:cs typeface="Arial"/>
                <a:sym typeface="Arial"/>
              </a:rPr>
              <a:t>2ndary endopthalmitis</a:t>
            </a:r>
            <a:endParaRPr sz="2400">
              <a:latin typeface="Arial"/>
              <a:ea typeface="Arial"/>
              <a:cs typeface="Arial"/>
              <a:sym typeface="Arial"/>
            </a:endParaRPr>
          </a:p>
          <a:p>
            <a:pPr indent="-237744" lvl="1" marL="640080" rtl="1" algn="l">
              <a:lnSpc>
                <a:spcPct val="100000"/>
              </a:lnSpc>
              <a:spcBef>
                <a:spcPts val="550"/>
              </a:spcBef>
              <a:spcAft>
                <a:spcPts val="0"/>
              </a:spcAft>
              <a:buSzPts val="2400"/>
              <a:buChar char="◦"/>
            </a:pPr>
            <a:r>
              <a:rPr lang="en-US" sz="2400">
                <a:latin typeface="Arial"/>
                <a:ea typeface="Arial"/>
                <a:cs typeface="Arial"/>
                <a:sym typeface="Arial"/>
              </a:rPr>
              <a:t>Vision loss</a:t>
            </a:r>
            <a:endParaRPr/>
          </a:p>
          <a:p>
            <a:pPr indent="-237744" lvl="1" marL="640080" rtl="1" algn="l">
              <a:lnSpc>
                <a:spcPct val="100000"/>
              </a:lnSpc>
              <a:spcBef>
                <a:spcPts val="550"/>
              </a:spcBef>
              <a:spcAft>
                <a:spcPts val="0"/>
              </a:spcAft>
              <a:buSzPts val="2400"/>
              <a:buChar char="◦"/>
            </a:pPr>
            <a:r>
              <a:rPr lang="en-US" sz="2400">
                <a:latin typeface="Arial"/>
                <a:ea typeface="Arial"/>
                <a:cs typeface="Arial"/>
                <a:sym typeface="Arial"/>
              </a:rPr>
              <a:t>Irregular astigmatism (uneven healing of stroma)</a:t>
            </a:r>
            <a:endParaRPr/>
          </a:p>
          <a:p>
            <a:pPr indent="-237744" lvl="1" marL="640080" rtl="1" algn="l">
              <a:lnSpc>
                <a:spcPct val="100000"/>
              </a:lnSpc>
              <a:spcBef>
                <a:spcPts val="550"/>
              </a:spcBef>
              <a:spcAft>
                <a:spcPts val="0"/>
              </a:spcAft>
              <a:buSzPts val="2400"/>
              <a:buChar char="◦"/>
            </a:pPr>
            <a:r>
              <a:rPr lang="en-US" sz="2400">
                <a:latin typeface="Arial"/>
                <a:ea typeface="Arial"/>
                <a:cs typeface="Arial"/>
                <a:sym typeface="Arial"/>
              </a:rPr>
              <a:t>Corneal opacity</a:t>
            </a:r>
            <a:endParaRPr/>
          </a:p>
          <a:p>
            <a:pPr indent="-283464" lvl="0" marL="365760" rtl="1" algn="r">
              <a:lnSpc>
                <a:spcPct val="100000"/>
              </a:lnSpc>
              <a:spcBef>
                <a:spcPts val="600"/>
              </a:spcBef>
              <a:spcAft>
                <a:spcPts val="0"/>
              </a:spcAft>
              <a:buSzPts val="1920"/>
              <a:buFont typeface="Noto Sans Symbols"/>
              <a:buNone/>
            </a:pPr>
            <a:r>
              <a:t/>
            </a:r>
            <a:endParaRPr sz="2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8"/>
          <p:cNvSpPr txBox="1"/>
          <p:nvPr>
            <p:ph idx="1" type="body"/>
          </p:nvPr>
        </p:nvSpPr>
        <p:spPr>
          <a:xfrm>
            <a:off x="827584" y="908720"/>
            <a:ext cx="7497763"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2072"/>
              <a:buChar char="⚫"/>
            </a:pPr>
            <a:r>
              <a:rPr b="1" lang="en-US" sz="2590">
                <a:latin typeface="Arial"/>
                <a:ea typeface="Arial"/>
                <a:cs typeface="Arial"/>
                <a:sym typeface="Arial"/>
              </a:rPr>
              <a:t>Treatment:</a:t>
            </a:r>
            <a:endParaRPr/>
          </a:p>
          <a:p>
            <a:pPr indent="-237744" lvl="1" marL="640080" rtl="1" algn="l">
              <a:lnSpc>
                <a:spcPct val="100000"/>
              </a:lnSpc>
              <a:spcBef>
                <a:spcPts val="550"/>
              </a:spcBef>
              <a:spcAft>
                <a:spcPts val="0"/>
              </a:spcAft>
              <a:buSzPts val="2590"/>
              <a:buChar char="◦"/>
            </a:pPr>
            <a:r>
              <a:rPr lang="en-US" sz="2590">
                <a:latin typeface="Arial"/>
                <a:ea typeface="Arial"/>
                <a:cs typeface="Arial"/>
                <a:sym typeface="Arial"/>
              </a:rPr>
              <a:t>Initiate </a:t>
            </a:r>
            <a:r>
              <a:rPr b="1" lang="en-US" sz="2590">
                <a:latin typeface="Arial"/>
                <a:ea typeface="Arial"/>
                <a:cs typeface="Arial"/>
                <a:sym typeface="Arial"/>
              </a:rPr>
              <a:t>topical broad-spectrum antibiotics</a:t>
            </a:r>
            <a:r>
              <a:rPr lang="en-US" sz="2590">
                <a:latin typeface="Arial"/>
                <a:ea typeface="Arial"/>
                <a:cs typeface="Arial"/>
                <a:sym typeface="Arial"/>
              </a:rPr>
              <a:t>:</a:t>
            </a:r>
            <a:endParaRPr/>
          </a:p>
          <a:p>
            <a:pPr indent="-228599" lvl="2" marL="886967" rtl="1" algn="l">
              <a:lnSpc>
                <a:spcPct val="100000"/>
              </a:lnSpc>
              <a:spcBef>
                <a:spcPts val="444"/>
              </a:spcBef>
              <a:spcAft>
                <a:spcPts val="0"/>
              </a:spcAft>
              <a:buSzPts val="2220"/>
              <a:buChar char="●"/>
            </a:pPr>
            <a:r>
              <a:rPr lang="en-US" sz="2220">
                <a:latin typeface="Arial"/>
                <a:ea typeface="Arial"/>
                <a:cs typeface="Arial"/>
                <a:sym typeface="Arial"/>
              </a:rPr>
              <a:t>tobramycin (aminoglycoside gram -ve) alternating with fortified cefazolin (cephalosporin).</a:t>
            </a:r>
            <a:endParaRPr/>
          </a:p>
          <a:p>
            <a:pPr indent="-237744" lvl="1" marL="640080" rtl="1" algn="l">
              <a:lnSpc>
                <a:spcPct val="100000"/>
              </a:lnSpc>
              <a:spcBef>
                <a:spcPts val="550"/>
              </a:spcBef>
              <a:spcAft>
                <a:spcPts val="0"/>
              </a:spcAft>
              <a:buSzPts val="2590"/>
              <a:buChar char="◦"/>
            </a:pPr>
            <a:r>
              <a:rPr lang="en-US" sz="2590">
                <a:latin typeface="Arial"/>
                <a:ea typeface="Arial"/>
                <a:cs typeface="Arial"/>
                <a:sym typeface="Arial"/>
              </a:rPr>
              <a:t>If the corneal ulcer is small, peripheral and no impending perforation is present, intensive monotherapy with </a:t>
            </a:r>
            <a:r>
              <a:rPr b="1" lang="en-US" sz="2590">
                <a:latin typeface="Arial"/>
                <a:ea typeface="Arial"/>
                <a:cs typeface="Arial"/>
                <a:sym typeface="Arial"/>
              </a:rPr>
              <a:t>fluoroquinolones</a:t>
            </a:r>
            <a:r>
              <a:rPr lang="en-US" sz="2590">
                <a:latin typeface="Arial"/>
                <a:ea typeface="Arial"/>
                <a:cs typeface="Arial"/>
                <a:sym typeface="Arial"/>
              </a:rPr>
              <a:t> is an alternative treatment. </a:t>
            </a:r>
            <a:endParaRPr/>
          </a:p>
          <a:p>
            <a:pPr indent="-237744" lvl="1" marL="640080" rtl="1" algn="l">
              <a:lnSpc>
                <a:spcPct val="100000"/>
              </a:lnSpc>
              <a:spcBef>
                <a:spcPts val="550"/>
              </a:spcBef>
              <a:spcAft>
                <a:spcPts val="0"/>
              </a:spcAft>
              <a:buSzPts val="2590"/>
              <a:buChar char="◦"/>
            </a:pPr>
            <a:r>
              <a:rPr b="1" lang="en-US" sz="2590">
                <a:latin typeface="Arial"/>
                <a:ea typeface="Arial"/>
                <a:cs typeface="Arial"/>
                <a:sym typeface="Arial"/>
              </a:rPr>
              <a:t>Corneal graft </a:t>
            </a:r>
            <a:r>
              <a:rPr lang="en-US" sz="2590">
                <a:latin typeface="Arial"/>
                <a:ea typeface="Arial"/>
                <a:cs typeface="Arial"/>
                <a:sym typeface="Arial"/>
              </a:rPr>
              <a:t>( in severe cases) .</a:t>
            </a:r>
            <a:endParaRPr/>
          </a:p>
          <a:p>
            <a:pPr indent="-283464" lvl="0" marL="365760" rtl="1" algn="r">
              <a:lnSpc>
                <a:spcPct val="100000"/>
              </a:lnSpc>
              <a:spcBef>
                <a:spcPts val="600"/>
              </a:spcBef>
              <a:spcAft>
                <a:spcPts val="0"/>
              </a:spcAft>
              <a:buSzPts val="2072"/>
              <a:buFont typeface="Gill Sans"/>
              <a:buNone/>
            </a:pPr>
            <a:r>
              <a:t/>
            </a:r>
            <a:endParaRPr sz="2590">
              <a:latin typeface="Arial"/>
              <a:ea typeface="Arial"/>
              <a:cs typeface="Arial"/>
              <a:sym typeface="Arial"/>
            </a:endParaRPr>
          </a:p>
          <a:p>
            <a:pPr indent="-151891" lvl="0" marL="365760" rtl="1" algn="r">
              <a:lnSpc>
                <a:spcPct val="100000"/>
              </a:lnSpc>
              <a:spcBef>
                <a:spcPts val="600"/>
              </a:spcBef>
              <a:spcAft>
                <a:spcPts val="0"/>
              </a:spcAft>
              <a:buSzPts val="2072"/>
              <a:buNone/>
            </a:pPr>
            <a:r>
              <a:t/>
            </a:r>
            <a:endParaRPr sz="259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solidFill>
                  <a:srgbClr val="562214"/>
                </a:solidFill>
              </a:rPr>
              <a:t>HERPES SIMPLEX KERATITIS</a:t>
            </a:r>
            <a:endParaRPr>
              <a:solidFill>
                <a:srgbClr val="562214"/>
              </a:solidFill>
            </a:endParaRPr>
          </a:p>
        </p:txBody>
      </p:sp>
      <p:sp>
        <p:nvSpPr>
          <p:cNvPr id="206" name="Google Shape;206;p29"/>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1920"/>
              <a:buChar char="⚫"/>
            </a:pPr>
            <a:r>
              <a:rPr b="1" lang="en-US" sz="2400">
                <a:latin typeface="Arial"/>
                <a:ea typeface="Arial"/>
                <a:cs typeface="Arial"/>
                <a:sym typeface="Arial"/>
              </a:rPr>
              <a:t>HSV 1</a:t>
            </a:r>
            <a:r>
              <a:rPr lang="en-US" sz="2400">
                <a:latin typeface="Arial"/>
                <a:ea typeface="Arial"/>
                <a:cs typeface="Arial"/>
                <a:sym typeface="Arial"/>
              </a:rPr>
              <a:t>: common viral cause of ocular diseases</a:t>
            </a:r>
            <a:endParaRPr/>
          </a:p>
          <a:p>
            <a:pPr indent="-283464" lvl="0" marL="365760" rtl="1" algn="r">
              <a:lnSpc>
                <a:spcPct val="100000"/>
              </a:lnSpc>
              <a:spcBef>
                <a:spcPts val="600"/>
              </a:spcBef>
              <a:spcAft>
                <a:spcPts val="0"/>
              </a:spcAft>
              <a:buSzPts val="1920"/>
              <a:buChar char="⚫"/>
            </a:pPr>
            <a:r>
              <a:rPr lang="en-US" sz="2400">
                <a:latin typeface="Arial"/>
                <a:ea typeface="Arial"/>
                <a:cs typeface="Arial"/>
                <a:sym typeface="Arial"/>
              </a:rPr>
              <a:t>HSV 2: genital dis. Rarely can cause ocular manifestations such as keratitis &amp; infantile chorioretinitis.</a:t>
            </a:r>
            <a:endParaRPr/>
          </a:p>
          <a:p>
            <a:pPr indent="-237744" lvl="1" marL="640080" rtl="1" algn="r">
              <a:lnSpc>
                <a:spcPct val="100000"/>
              </a:lnSpc>
              <a:spcBef>
                <a:spcPts val="550"/>
              </a:spcBef>
              <a:spcAft>
                <a:spcPts val="0"/>
              </a:spcAft>
              <a:buSzPts val="2400"/>
              <a:buChar char="◦"/>
            </a:pPr>
            <a:r>
              <a:rPr lang="en-US" sz="2400" u="sng">
                <a:latin typeface="Arial"/>
                <a:ea typeface="Arial"/>
                <a:cs typeface="Arial"/>
                <a:sym typeface="Arial"/>
              </a:rPr>
              <a:t>Primary infection</a:t>
            </a:r>
            <a:r>
              <a:rPr lang="en-US" sz="2400">
                <a:latin typeface="Arial"/>
                <a:ea typeface="Arial"/>
                <a:cs typeface="Arial"/>
                <a:sym typeface="Arial"/>
              </a:rPr>
              <a:t> is usually early in life</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Enters a </a:t>
            </a:r>
            <a:r>
              <a:rPr lang="en-US" sz="2400" u="sng">
                <a:latin typeface="Arial"/>
                <a:ea typeface="Arial"/>
                <a:cs typeface="Arial"/>
                <a:sym typeface="Arial"/>
              </a:rPr>
              <a:t>latent period </a:t>
            </a:r>
            <a:r>
              <a:rPr lang="en-US" sz="2400">
                <a:latin typeface="Arial"/>
                <a:ea typeface="Arial"/>
                <a:cs typeface="Arial"/>
                <a:sym typeface="Arial"/>
              </a:rPr>
              <a:t>in the trigeminal ganglion, </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When </a:t>
            </a:r>
            <a:r>
              <a:rPr lang="en-US" sz="2400" u="sng">
                <a:latin typeface="Arial"/>
                <a:ea typeface="Arial"/>
                <a:cs typeface="Arial"/>
                <a:sym typeface="Arial"/>
              </a:rPr>
              <a:t>activated</a:t>
            </a:r>
            <a:r>
              <a:rPr lang="en-US" sz="2400">
                <a:latin typeface="Arial"/>
                <a:ea typeface="Arial"/>
                <a:cs typeface="Arial"/>
                <a:sym typeface="Arial"/>
              </a:rPr>
              <a:t> it moves along the sensory part of the N. toward the target epith. causing damage &amp; ulceration.</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Factors leading to activation :psychiatric stress. , systemic illnesses, immunocompromised pt.</a:t>
            </a:r>
            <a:endParaRPr/>
          </a:p>
          <a:p>
            <a:pPr indent="-85344" lvl="1" marL="640080" rtl="1" algn="r">
              <a:lnSpc>
                <a:spcPct val="100000"/>
              </a:lnSpc>
              <a:spcBef>
                <a:spcPts val="550"/>
              </a:spcBef>
              <a:spcAft>
                <a:spcPts val="0"/>
              </a:spcAft>
              <a:buSzPts val="2400"/>
              <a:buNone/>
            </a:pPr>
            <a:r>
              <a:t/>
            </a:r>
            <a:endParaRPr sz="2400">
              <a:latin typeface="Arial"/>
              <a:ea typeface="Arial"/>
              <a:cs typeface="Arial"/>
              <a:sym typeface="Arial"/>
            </a:endParaRPr>
          </a:p>
          <a:p>
            <a:pPr indent="-161543" lvl="0" marL="365760" rtl="1" algn="r">
              <a:lnSpc>
                <a:spcPct val="100000"/>
              </a:lnSpc>
              <a:spcBef>
                <a:spcPts val="600"/>
              </a:spcBef>
              <a:spcAft>
                <a:spcPts val="0"/>
              </a:spcAft>
              <a:buSzPts val="1920"/>
              <a:buNone/>
            </a:pPr>
            <a:r>
              <a:t/>
            </a:r>
            <a:endParaRPr sz="2400">
              <a:latin typeface="Arial"/>
              <a:ea typeface="Arial"/>
              <a:cs typeface="Arial"/>
              <a:sym typeface="Arial"/>
            </a:endParaRPr>
          </a:p>
          <a:p>
            <a:pPr indent="-161543" lvl="0" marL="365760" rtl="1" algn="r">
              <a:lnSpc>
                <a:spcPct val="100000"/>
              </a:lnSpc>
              <a:spcBef>
                <a:spcPts val="600"/>
              </a:spcBef>
              <a:spcAft>
                <a:spcPts val="0"/>
              </a:spcAft>
              <a:buSzPts val="1920"/>
              <a:buNone/>
            </a:pPr>
            <a:r>
              <a:t/>
            </a:r>
            <a:endParaRPr sz="2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sp>
        <p:nvSpPr>
          <p:cNvPr id="212" name="Google Shape;212;p3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1920"/>
              <a:buChar char="⚫"/>
            </a:pPr>
            <a:r>
              <a:rPr b="1" lang="en-US" sz="2400" u="sng">
                <a:latin typeface="Arial"/>
                <a:ea typeface="Arial"/>
                <a:cs typeface="Arial"/>
                <a:sym typeface="Arial"/>
              </a:rPr>
              <a:t>Symptoms:</a:t>
            </a:r>
            <a:endParaRPr/>
          </a:p>
          <a:p>
            <a:pPr indent="-283464" lvl="0" marL="365760" rtl="1" algn="l">
              <a:lnSpc>
                <a:spcPct val="100000"/>
              </a:lnSpc>
              <a:spcBef>
                <a:spcPts val="600"/>
              </a:spcBef>
              <a:spcAft>
                <a:spcPts val="0"/>
              </a:spcAft>
              <a:buSzPts val="1920"/>
              <a:buFont typeface="Arial"/>
              <a:buNone/>
            </a:pPr>
            <a:r>
              <a:rPr lang="en-US" sz="2400">
                <a:latin typeface="Arial"/>
                <a:ea typeface="Arial"/>
                <a:cs typeface="Arial"/>
                <a:sym typeface="Arial"/>
              </a:rPr>
              <a:t>-Typically </a:t>
            </a:r>
            <a:r>
              <a:rPr lang="en-US" sz="2400">
                <a:solidFill>
                  <a:srgbClr val="FF0000"/>
                </a:solidFill>
                <a:latin typeface="Arial"/>
                <a:ea typeface="Arial"/>
                <a:cs typeface="Arial"/>
                <a:sym typeface="Arial"/>
              </a:rPr>
              <a:t>unilateral red eye</a:t>
            </a:r>
            <a:endParaRPr/>
          </a:p>
          <a:p>
            <a:pPr indent="-283464" lvl="0" marL="365760" rtl="1" algn="l">
              <a:lnSpc>
                <a:spcPct val="100000"/>
              </a:lnSpc>
              <a:spcBef>
                <a:spcPts val="600"/>
              </a:spcBef>
              <a:spcAft>
                <a:spcPts val="0"/>
              </a:spcAft>
              <a:buSzPts val="1920"/>
              <a:buFont typeface="Arial"/>
              <a:buNone/>
            </a:pPr>
            <a:r>
              <a:rPr lang="en-US" sz="2400">
                <a:solidFill>
                  <a:srgbClr val="FF0000"/>
                </a:solidFill>
                <a:latin typeface="Arial"/>
                <a:ea typeface="Arial"/>
                <a:cs typeface="Arial"/>
                <a:sym typeface="Arial"/>
              </a:rPr>
              <a:t>- Ocular pain</a:t>
            </a:r>
            <a:endParaRPr/>
          </a:p>
          <a:p>
            <a:pPr indent="-283464" lvl="0" marL="365760" rtl="1" algn="l">
              <a:lnSpc>
                <a:spcPct val="100000"/>
              </a:lnSpc>
              <a:spcBef>
                <a:spcPts val="600"/>
              </a:spcBef>
              <a:spcAft>
                <a:spcPts val="0"/>
              </a:spcAft>
              <a:buSzPts val="1920"/>
              <a:buFont typeface="Arial"/>
              <a:buNone/>
            </a:pPr>
            <a:r>
              <a:rPr lang="en-US" sz="2400">
                <a:solidFill>
                  <a:srgbClr val="FF0000"/>
                </a:solidFill>
                <a:latin typeface="Arial"/>
                <a:ea typeface="Arial"/>
                <a:cs typeface="Arial"/>
                <a:sym typeface="Arial"/>
              </a:rPr>
              <a:t>-Ocular irritation</a:t>
            </a:r>
            <a:endParaRPr/>
          </a:p>
          <a:p>
            <a:pPr indent="-283464" lvl="0" marL="365760" rtl="1" algn="l">
              <a:lnSpc>
                <a:spcPct val="100000"/>
              </a:lnSpc>
              <a:spcBef>
                <a:spcPts val="600"/>
              </a:spcBef>
              <a:spcAft>
                <a:spcPts val="0"/>
              </a:spcAft>
              <a:buSzPts val="1920"/>
              <a:buFont typeface="Arial"/>
              <a:buNone/>
            </a:pPr>
            <a:r>
              <a:rPr lang="en-US" sz="2400">
                <a:latin typeface="Arial"/>
                <a:ea typeface="Arial"/>
                <a:cs typeface="Arial"/>
                <a:sym typeface="Arial"/>
              </a:rPr>
              <a:t>-Tearing</a:t>
            </a:r>
            <a:endParaRPr/>
          </a:p>
          <a:p>
            <a:pPr indent="-283464" lvl="0" marL="365760" rtl="1" algn="l">
              <a:lnSpc>
                <a:spcPct val="100000"/>
              </a:lnSpc>
              <a:spcBef>
                <a:spcPts val="600"/>
              </a:spcBef>
              <a:spcAft>
                <a:spcPts val="0"/>
              </a:spcAft>
              <a:buSzPts val="1920"/>
              <a:buFont typeface="Arial"/>
              <a:buNone/>
            </a:pPr>
            <a:r>
              <a:rPr lang="en-US" sz="2400">
                <a:latin typeface="Arial"/>
                <a:ea typeface="Arial"/>
                <a:cs typeface="Arial"/>
                <a:sym typeface="Arial"/>
              </a:rPr>
              <a:t>-Vision may or may not be affected</a:t>
            </a:r>
            <a:endParaRPr/>
          </a:p>
          <a:p>
            <a:pPr indent="-283464" lvl="0" marL="365760" rtl="1" algn="l">
              <a:lnSpc>
                <a:spcPct val="100000"/>
              </a:lnSpc>
              <a:spcBef>
                <a:spcPts val="600"/>
              </a:spcBef>
              <a:spcAft>
                <a:spcPts val="0"/>
              </a:spcAft>
              <a:buSzPts val="1920"/>
              <a:buFont typeface="Arial"/>
              <a:buNone/>
            </a:pPr>
            <a:r>
              <a:rPr lang="en-US" sz="2400">
                <a:latin typeface="Arial"/>
                <a:ea typeface="Arial"/>
                <a:cs typeface="Arial"/>
                <a:sym typeface="Arial"/>
              </a:rPr>
              <a:t>-Vesicular skin rash and follicular conjunctivitis </a:t>
            </a:r>
            <a:endParaRPr/>
          </a:p>
          <a:p>
            <a:pPr indent="-161543" lvl="0" marL="365760" rtl="1" algn="l">
              <a:lnSpc>
                <a:spcPct val="100000"/>
              </a:lnSpc>
              <a:spcBef>
                <a:spcPts val="600"/>
              </a:spcBef>
              <a:spcAft>
                <a:spcPts val="0"/>
              </a:spcAft>
              <a:buSzPts val="1920"/>
              <a:buNone/>
            </a:pPr>
            <a:r>
              <a:t/>
            </a:r>
            <a:endParaRPr sz="2400">
              <a:latin typeface="Arial"/>
              <a:ea typeface="Arial"/>
              <a:cs typeface="Arial"/>
              <a:sym typeface="Arial"/>
            </a:endParaRPr>
          </a:p>
          <a:p>
            <a:pPr indent="-161543" lvl="0" marL="365760" rtl="1" algn="l">
              <a:lnSpc>
                <a:spcPct val="100000"/>
              </a:lnSpc>
              <a:spcBef>
                <a:spcPts val="600"/>
              </a:spcBef>
              <a:spcAft>
                <a:spcPts val="0"/>
              </a:spcAft>
              <a:buSzPts val="1920"/>
              <a:buNone/>
            </a:pPr>
            <a:r>
              <a:t/>
            </a:r>
            <a:endParaRPr sz="2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b="1"/>
          </a:p>
        </p:txBody>
      </p:sp>
      <p:sp>
        <p:nvSpPr>
          <p:cNvPr id="218" name="Google Shape;218;p31"/>
          <p:cNvSpPr txBox="1"/>
          <p:nvPr>
            <p:ph idx="1" type="body"/>
          </p:nvPr>
        </p:nvSpPr>
        <p:spPr>
          <a:xfrm>
            <a:off x="914400" y="1219200"/>
            <a:ext cx="7497763"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1920"/>
              <a:buChar char="⚫"/>
            </a:pPr>
            <a:r>
              <a:rPr b="1" lang="en-US" sz="2400">
                <a:solidFill>
                  <a:srgbClr val="27130E"/>
                </a:solidFill>
                <a:latin typeface="Arial"/>
                <a:ea typeface="Arial"/>
                <a:cs typeface="Arial"/>
                <a:sym typeface="Arial"/>
              </a:rPr>
              <a:t>Signs:</a:t>
            </a:r>
            <a:endParaRPr/>
          </a:p>
          <a:p>
            <a:pPr indent="-237744" lvl="1" marL="640080" rtl="1" algn="l">
              <a:lnSpc>
                <a:spcPct val="100000"/>
              </a:lnSpc>
              <a:spcBef>
                <a:spcPts val="550"/>
              </a:spcBef>
              <a:spcAft>
                <a:spcPts val="0"/>
              </a:spcAft>
              <a:buSzPts val="2400"/>
              <a:buChar char="◦"/>
            </a:pPr>
            <a:r>
              <a:rPr b="1" lang="en-US" sz="2400">
                <a:solidFill>
                  <a:srgbClr val="27130E"/>
                </a:solidFill>
                <a:latin typeface="Arial"/>
                <a:ea typeface="Arial"/>
                <a:cs typeface="Arial"/>
                <a:sym typeface="Arial"/>
              </a:rPr>
              <a:t>A </a:t>
            </a:r>
            <a:r>
              <a:rPr b="1" lang="en-US" sz="2400" u="sng">
                <a:solidFill>
                  <a:srgbClr val="27130E"/>
                </a:solidFill>
                <a:latin typeface="Arial"/>
                <a:ea typeface="Arial"/>
                <a:cs typeface="Arial"/>
                <a:sym typeface="Arial"/>
              </a:rPr>
              <a:t>dendritic corneal ulcer</a:t>
            </a:r>
            <a:r>
              <a:rPr b="1" lang="en-US" sz="2400">
                <a:solidFill>
                  <a:srgbClr val="27130E"/>
                </a:solidFill>
                <a:latin typeface="Arial"/>
                <a:ea typeface="Arial"/>
                <a:cs typeface="Arial"/>
                <a:sym typeface="Arial"/>
              </a:rPr>
              <a:t> </a:t>
            </a:r>
            <a:r>
              <a:rPr lang="en-US" sz="2400">
                <a:solidFill>
                  <a:srgbClr val="27130E"/>
                </a:solidFill>
                <a:latin typeface="Arial"/>
                <a:ea typeface="Arial"/>
                <a:cs typeface="Arial"/>
                <a:sym typeface="Arial"/>
              </a:rPr>
              <a:t>(hallmark sign of HSV infection)</a:t>
            </a:r>
            <a:endParaRPr/>
          </a:p>
          <a:p>
            <a:pPr indent="-237744" lvl="1" marL="640080" rtl="1" algn="l">
              <a:lnSpc>
                <a:spcPct val="100000"/>
              </a:lnSpc>
              <a:spcBef>
                <a:spcPts val="550"/>
              </a:spcBef>
              <a:spcAft>
                <a:spcPts val="0"/>
              </a:spcAft>
              <a:buSzPts val="2400"/>
              <a:buChar char="◦"/>
            </a:pPr>
            <a:r>
              <a:rPr lang="en-US" sz="2400">
                <a:solidFill>
                  <a:srgbClr val="27130E"/>
                </a:solidFill>
                <a:latin typeface="Arial"/>
                <a:ea typeface="Arial"/>
                <a:cs typeface="Arial"/>
                <a:sym typeface="Arial"/>
              </a:rPr>
              <a:t>Ulcer may heal without scar but may progressed to stromal keratitis</a:t>
            </a:r>
            <a:endParaRPr/>
          </a:p>
          <a:p>
            <a:pPr indent="-237744" lvl="1" marL="640080" rtl="1" algn="l">
              <a:lnSpc>
                <a:spcPct val="100000"/>
              </a:lnSpc>
              <a:spcBef>
                <a:spcPts val="550"/>
              </a:spcBef>
              <a:spcAft>
                <a:spcPts val="0"/>
              </a:spcAft>
              <a:buSzPts val="2400"/>
              <a:buChar char="◦"/>
            </a:pPr>
            <a:r>
              <a:rPr lang="en-US" sz="2400">
                <a:solidFill>
                  <a:srgbClr val="27130E"/>
                </a:solidFill>
                <a:latin typeface="Arial"/>
                <a:ea typeface="Arial"/>
                <a:cs typeface="Arial"/>
                <a:sym typeface="Arial"/>
              </a:rPr>
              <a:t>Associated  with inflammatory infiltration and edema </a:t>
            </a:r>
            <a:endParaRPr/>
          </a:p>
          <a:p>
            <a:pPr indent="-237744" lvl="1" marL="640080" rtl="1" algn="l">
              <a:lnSpc>
                <a:spcPct val="100000"/>
              </a:lnSpc>
              <a:spcBef>
                <a:spcPts val="550"/>
              </a:spcBef>
              <a:spcAft>
                <a:spcPts val="0"/>
              </a:spcAft>
              <a:buSzPts val="2400"/>
              <a:buChar char="◦"/>
            </a:pPr>
            <a:r>
              <a:rPr lang="en-US" sz="2400">
                <a:solidFill>
                  <a:srgbClr val="27130E"/>
                </a:solidFill>
                <a:latin typeface="Arial"/>
                <a:ea typeface="Arial"/>
                <a:cs typeface="Arial"/>
                <a:sym typeface="Arial"/>
              </a:rPr>
              <a:t>Loss of corneal transparency in more severe presentations. </a:t>
            </a:r>
            <a:endParaRPr/>
          </a:p>
          <a:p>
            <a:pPr indent="-237744" lvl="1" marL="640080" rtl="1" algn="l">
              <a:lnSpc>
                <a:spcPct val="100000"/>
              </a:lnSpc>
              <a:spcBef>
                <a:spcPts val="550"/>
              </a:spcBef>
              <a:spcAft>
                <a:spcPts val="0"/>
              </a:spcAft>
              <a:buSzPts val="2400"/>
              <a:buChar char="◦"/>
            </a:pPr>
            <a:r>
              <a:rPr lang="en-US" sz="2400">
                <a:solidFill>
                  <a:srgbClr val="27130E"/>
                </a:solidFill>
                <a:latin typeface="Arial"/>
                <a:ea typeface="Arial"/>
                <a:cs typeface="Arial"/>
                <a:sym typeface="Arial"/>
              </a:rPr>
              <a:t>Uveitis and glaucoma may accompany disease</a:t>
            </a:r>
            <a:endParaRPr/>
          </a:p>
          <a:p>
            <a:pPr indent="-283464" lvl="0" marL="365760" rtl="1" algn="l">
              <a:lnSpc>
                <a:spcPct val="80000"/>
              </a:lnSpc>
              <a:spcBef>
                <a:spcPts val="600"/>
              </a:spcBef>
              <a:spcAft>
                <a:spcPts val="0"/>
              </a:spcAft>
              <a:buSzPts val="1920"/>
              <a:buFont typeface="Arial"/>
              <a:buNone/>
            </a:pPr>
            <a:r>
              <a:rPr lang="en-US" sz="2400">
                <a:solidFill>
                  <a:srgbClr val="27130E"/>
                </a:solidFill>
                <a:latin typeface="Arial"/>
                <a:ea typeface="Arial"/>
                <a:cs typeface="Arial"/>
                <a:sym typeface="Arial"/>
              </a:rPr>
              <a:t>      </a:t>
            </a:r>
            <a:endParaRPr/>
          </a:p>
          <a:p>
            <a:pPr indent="-161543" lvl="0" marL="365760" rtl="1" algn="l">
              <a:lnSpc>
                <a:spcPct val="100000"/>
              </a:lnSpc>
              <a:spcBef>
                <a:spcPts val="600"/>
              </a:spcBef>
              <a:spcAft>
                <a:spcPts val="0"/>
              </a:spcAft>
              <a:buSzPts val="1920"/>
              <a:buNone/>
            </a:pPr>
            <a:r>
              <a:t/>
            </a:r>
            <a:endParaRPr sz="2400">
              <a:solidFill>
                <a:srgbClr val="27130E"/>
              </a:solidFill>
              <a:latin typeface="Arial"/>
              <a:ea typeface="Arial"/>
              <a:cs typeface="Arial"/>
              <a:sym typeface="Arial"/>
            </a:endParaRPr>
          </a:p>
          <a:p>
            <a:pPr indent="-283464" lvl="0" marL="365760" rtl="1" algn="l">
              <a:lnSpc>
                <a:spcPct val="80000"/>
              </a:lnSpc>
              <a:spcBef>
                <a:spcPts val="600"/>
              </a:spcBef>
              <a:spcAft>
                <a:spcPts val="0"/>
              </a:spcAft>
              <a:buSzPts val="1920"/>
              <a:buFont typeface="Gill Sans"/>
              <a:buNone/>
            </a:pPr>
            <a:r>
              <a:t/>
            </a:r>
            <a:endParaRPr sz="2400">
              <a:solidFill>
                <a:srgbClr val="27130E"/>
              </a:solidFill>
              <a:latin typeface="Arial"/>
              <a:ea typeface="Arial"/>
              <a:cs typeface="Arial"/>
              <a:sym typeface="Arial"/>
            </a:endParaRPr>
          </a:p>
          <a:p>
            <a:pPr indent="-161543" lvl="0" marL="365760" rtl="1" algn="l">
              <a:lnSpc>
                <a:spcPct val="100000"/>
              </a:lnSpc>
              <a:spcBef>
                <a:spcPts val="600"/>
              </a:spcBef>
              <a:spcAft>
                <a:spcPts val="0"/>
              </a:spcAft>
              <a:buSzPts val="1920"/>
              <a:buNone/>
            </a:pPr>
            <a:r>
              <a:t/>
            </a:r>
            <a:endParaRPr sz="2400">
              <a:solidFill>
                <a:srgbClr val="27130E"/>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Herpes simplex keratitis</a:t>
            </a:r>
            <a:endParaRPr/>
          </a:p>
        </p:txBody>
      </p:sp>
      <p:sp>
        <p:nvSpPr>
          <p:cNvPr id="224" name="Google Shape;224;p32"/>
          <p:cNvSpPr txBox="1"/>
          <p:nvPr>
            <p:ph idx="1" type="body"/>
          </p:nvPr>
        </p:nvSpPr>
        <p:spPr>
          <a:xfrm>
            <a:off x="2699792" y="548680"/>
            <a:ext cx="7497763"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1920"/>
              <a:buChar char="⚫"/>
            </a:pPr>
            <a:r>
              <a:rPr lang="en-US" sz="2400">
                <a:latin typeface="Arial"/>
                <a:ea typeface="Arial"/>
                <a:cs typeface="Arial"/>
                <a:sym typeface="Arial"/>
              </a:rPr>
              <a:t>.</a:t>
            </a:r>
            <a:endParaRPr/>
          </a:p>
        </p:txBody>
      </p:sp>
      <p:pic>
        <p:nvPicPr>
          <p:cNvPr descr="Herpes Simplex Keratitis" id="225" name="Google Shape;225;p32"/>
          <p:cNvPicPr preferRelativeResize="0"/>
          <p:nvPr/>
        </p:nvPicPr>
        <p:blipFill rotWithShape="1">
          <a:blip r:embed="rId3">
            <a:alphaModFix/>
          </a:blip>
          <a:srcRect b="0" l="0" r="0" t="0"/>
          <a:stretch/>
        </p:blipFill>
        <p:spPr>
          <a:xfrm>
            <a:off x="5257800" y="2347922"/>
            <a:ext cx="3429000" cy="2438400"/>
          </a:xfrm>
          <a:prstGeom prst="rect">
            <a:avLst/>
          </a:prstGeom>
          <a:noFill/>
          <a:ln>
            <a:noFill/>
          </a:ln>
        </p:spPr>
      </p:pic>
      <p:pic>
        <p:nvPicPr>
          <p:cNvPr descr="dendritic corneal ulcers" id="226" name="Google Shape;226;p32"/>
          <p:cNvPicPr preferRelativeResize="0"/>
          <p:nvPr/>
        </p:nvPicPr>
        <p:blipFill rotWithShape="1">
          <a:blip r:embed="rId4">
            <a:alphaModFix/>
          </a:blip>
          <a:srcRect b="0" l="0" r="0" t="0"/>
          <a:stretch/>
        </p:blipFill>
        <p:spPr>
          <a:xfrm>
            <a:off x="990600" y="2133600"/>
            <a:ext cx="3733800" cy="2716213"/>
          </a:xfrm>
          <a:prstGeom prst="rect">
            <a:avLst/>
          </a:prstGeom>
          <a:noFill/>
          <a:ln>
            <a:noFill/>
          </a:ln>
        </p:spPr>
      </p:pic>
      <p:pic>
        <p:nvPicPr>
          <p:cNvPr descr="herpes simplex keratitis 1" id="227" name="Google Shape;227;p32"/>
          <p:cNvPicPr preferRelativeResize="0"/>
          <p:nvPr/>
        </p:nvPicPr>
        <p:blipFill rotWithShape="1">
          <a:blip r:embed="rId5">
            <a:alphaModFix/>
          </a:blip>
          <a:srcRect b="0" l="0" r="0" t="0"/>
          <a:stretch/>
        </p:blipFill>
        <p:spPr>
          <a:xfrm>
            <a:off x="1219200" y="4759325"/>
            <a:ext cx="3505200" cy="2098675"/>
          </a:xfrm>
          <a:prstGeom prst="rect">
            <a:avLst/>
          </a:prstGeom>
          <a:noFill/>
          <a:ln>
            <a:noFill/>
          </a:ln>
        </p:spPr>
      </p:pic>
      <p:pic>
        <p:nvPicPr>
          <p:cNvPr descr="img-HSV-dendrite" id="228" name="Google Shape;228;p32"/>
          <p:cNvPicPr preferRelativeResize="0"/>
          <p:nvPr/>
        </p:nvPicPr>
        <p:blipFill rotWithShape="1">
          <a:blip r:embed="rId6">
            <a:alphaModFix/>
          </a:blip>
          <a:srcRect b="0" l="0" r="0" t="0"/>
          <a:stretch/>
        </p:blipFill>
        <p:spPr>
          <a:xfrm>
            <a:off x="5257800" y="4800600"/>
            <a:ext cx="3429000" cy="205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Herpes simplex keratitis</a:t>
            </a:r>
            <a:endParaRPr/>
          </a:p>
        </p:txBody>
      </p:sp>
      <p:sp>
        <p:nvSpPr>
          <p:cNvPr id="234" name="Google Shape;234;p33"/>
          <p:cNvSpPr txBox="1"/>
          <p:nvPr>
            <p:ph idx="1" type="body"/>
          </p:nvPr>
        </p:nvSpPr>
        <p:spPr>
          <a:xfrm>
            <a:off x="611560" y="1412776"/>
            <a:ext cx="8229600" cy="4525963"/>
          </a:xfrm>
          <a:prstGeom prst="rect">
            <a:avLst/>
          </a:prstGeom>
          <a:noFill/>
          <a:ln>
            <a:noFill/>
          </a:ln>
        </p:spPr>
        <p:txBody>
          <a:bodyPr anchorCtr="0" anchor="t" bIns="45700" lIns="91425" spcFirstLastPara="1" rIns="91425" wrap="square" tIns="45700">
            <a:noAutofit/>
          </a:bodyPr>
          <a:lstStyle/>
          <a:p>
            <a:pPr indent="-161543" lvl="0" marL="365760" rtl="1" algn="l">
              <a:lnSpc>
                <a:spcPct val="100000"/>
              </a:lnSpc>
              <a:spcBef>
                <a:spcPts val="0"/>
              </a:spcBef>
              <a:spcAft>
                <a:spcPts val="0"/>
              </a:spcAft>
              <a:buSzPts val="1920"/>
              <a:buNone/>
            </a:pPr>
            <a:r>
              <a:t/>
            </a:r>
            <a:endParaRPr sz="2400">
              <a:latin typeface="Arial"/>
              <a:ea typeface="Arial"/>
              <a:cs typeface="Arial"/>
              <a:sym typeface="Arial"/>
            </a:endParaRPr>
          </a:p>
          <a:p>
            <a:pPr indent="-283464" lvl="0" marL="365760" rtl="1" algn="l">
              <a:lnSpc>
                <a:spcPct val="100000"/>
              </a:lnSpc>
              <a:spcBef>
                <a:spcPts val="600"/>
              </a:spcBef>
              <a:spcAft>
                <a:spcPts val="0"/>
              </a:spcAft>
              <a:buSzPts val="1920"/>
              <a:buChar char="⚫"/>
            </a:pPr>
            <a:r>
              <a:rPr lang="en-US" sz="2400">
                <a:latin typeface="Arial"/>
                <a:ea typeface="Arial"/>
                <a:cs typeface="Arial"/>
                <a:sym typeface="Arial"/>
              </a:rPr>
              <a:t>Diagnosed with </a:t>
            </a:r>
            <a:r>
              <a:rPr b="1" lang="en-US" sz="2400">
                <a:latin typeface="Arial"/>
                <a:ea typeface="Arial"/>
                <a:cs typeface="Arial"/>
                <a:sym typeface="Arial"/>
              </a:rPr>
              <a:t>a slit lamp examination</a:t>
            </a:r>
            <a:endParaRPr sz="2400">
              <a:latin typeface="Arial"/>
              <a:ea typeface="Arial"/>
              <a:cs typeface="Arial"/>
              <a:sym typeface="Arial"/>
            </a:endParaRPr>
          </a:p>
          <a:p>
            <a:pPr indent="-283464" lvl="0" marL="365760" rtl="1" algn="l">
              <a:lnSpc>
                <a:spcPct val="100000"/>
              </a:lnSpc>
              <a:spcBef>
                <a:spcPts val="600"/>
              </a:spcBef>
              <a:spcAft>
                <a:spcPts val="0"/>
              </a:spcAft>
              <a:buSzPts val="1920"/>
              <a:buChar char="⚫"/>
            </a:pPr>
            <a:r>
              <a:rPr b="1" lang="en-US" sz="2400">
                <a:latin typeface="Arial"/>
                <a:ea typeface="Arial"/>
                <a:cs typeface="Arial"/>
                <a:sym typeface="Arial"/>
              </a:rPr>
              <a:t>Treatment :</a:t>
            </a:r>
            <a:endParaRPr/>
          </a:p>
          <a:p>
            <a:pPr indent="-237744" lvl="1" marL="640080" rtl="1" algn="l">
              <a:lnSpc>
                <a:spcPct val="100000"/>
              </a:lnSpc>
              <a:spcBef>
                <a:spcPts val="550"/>
              </a:spcBef>
              <a:spcAft>
                <a:spcPts val="0"/>
              </a:spcAft>
              <a:buSzPts val="2400"/>
              <a:buChar char="◦"/>
            </a:pPr>
            <a:r>
              <a:rPr b="1" lang="en-US" sz="2400">
                <a:latin typeface="Arial"/>
                <a:ea typeface="Arial"/>
                <a:cs typeface="Arial"/>
                <a:sym typeface="Arial"/>
              </a:rPr>
              <a:t>topical antivirals – acyclovir ointment</a:t>
            </a:r>
            <a:endParaRPr/>
          </a:p>
          <a:p>
            <a:pPr indent="-237744" lvl="1" marL="640080" rtl="1" algn="l">
              <a:lnSpc>
                <a:spcPct val="100000"/>
              </a:lnSpc>
              <a:spcBef>
                <a:spcPts val="550"/>
              </a:spcBef>
              <a:spcAft>
                <a:spcPts val="0"/>
              </a:spcAft>
              <a:buSzPts val="2400"/>
              <a:buChar char="◦"/>
            </a:pPr>
            <a:r>
              <a:rPr b="1" lang="en-US" sz="2400">
                <a:latin typeface="Arial"/>
                <a:ea typeface="Arial"/>
                <a:cs typeface="Arial"/>
                <a:sym typeface="Arial"/>
              </a:rPr>
              <a:t>DON’T USE TOPICAL STEROIDS </a:t>
            </a:r>
            <a:r>
              <a:rPr lang="en-US" sz="2400">
                <a:latin typeface="Arial"/>
                <a:ea typeface="Arial"/>
                <a:cs typeface="Arial"/>
                <a:sym typeface="Arial"/>
              </a:rPr>
              <a:t>as they worsen the ulcer to geographic ulcer</a:t>
            </a:r>
            <a:endParaRPr/>
          </a:p>
          <a:p>
            <a:pPr indent="-283464" lvl="0" marL="365760" rtl="1" algn="l">
              <a:lnSpc>
                <a:spcPct val="100000"/>
              </a:lnSpc>
              <a:spcBef>
                <a:spcPts val="600"/>
              </a:spcBef>
              <a:spcAft>
                <a:spcPts val="0"/>
              </a:spcAft>
              <a:buSzPts val="1920"/>
              <a:buChar char="⚫"/>
            </a:pPr>
            <a:r>
              <a:rPr lang="en-US" sz="2400">
                <a:latin typeface="Arial"/>
                <a:ea typeface="Arial"/>
                <a:cs typeface="Arial"/>
                <a:sym typeface="Arial"/>
              </a:rPr>
              <a:t>If recur more than twice a year give oral acyclovir</a:t>
            </a:r>
            <a:endParaRPr/>
          </a:p>
          <a:p>
            <a:pPr indent="-283464" lvl="0" marL="365760" rtl="1" algn="l">
              <a:lnSpc>
                <a:spcPct val="80000"/>
              </a:lnSpc>
              <a:spcBef>
                <a:spcPts val="600"/>
              </a:spcBef>
              <a:spcAft>
                <a:spcPts val="0"/>
              </a:spcAft>
              <a:buSzPts val="1920"/>
              <a:buFont typeface="Gill Sans"/>
              <a:buNone/>
            </a:pPr>
            <a:r>
              <a:t/>
            </a:r>
            <a:endParaRPr sz="2400">
              <a:latin typeface="Arial"/>
              <a:ea typeface="Arial"/>
              <a:cs typeface="Arial"/>
              <a:sym typeface="Arial"/>
            </a:endParaRPr>
          </a:p>
          <a:p>
            <a:pPr indent="-283464" lvl="0" marL="365760" rtl="1" algn="l">
              <a:lnSpc>
                <a:spcPct val="100000"/>
              </a:lnSpc>
              <a:spcBef>
                <a:spcPts val="600"/>
              </a:spcBef>
              <a:spcAft>
                <a:spcPts val="0"/>
              </a:spcAft>
              <a:buSzPts val="1920"/>
              <a:buFont typeface="Gill Sans"/>
              <a:buNone/>
            </a:pPr>
            <a:r>
              <a:t/>
            </a:r>
            <a:endParaRPr sz="2400">
              <a:latin typeface="Arial"/>
              <a:ea typeface="Arial"/>
              <a:cs typeface="Arial"/>
              <a:sym typeface="Arial"/>
            </a:endParaRPr>
          </a:p>
          <a:p>
            <a:pPr indent="-283464" lvl="0" marL="365760" rtl="1" algn="r">
              <a:lnSpc>
                <a:spcPct val="100000"/>
              </a:lnSpc>
              <a:spcBef>
                <a:spcPts val="600"/>
              </a:spcBef>
              <a:spcAft>
                <a:spcPts val="0"/>
              </a:spcAft>
              <a:buSzPts val="1920"/>
              <a:buFont typeface="Arial"/>
              <a:buNone/>
            </a:pPr>
            <a:r>
              <a:rPr lang="en-US" sz="2400">
                <a:latin typeface="Arial"/>
                <a:ea typeface="Arial"/>
                <a:cs typeface="Arial"/>
                <a:sym typeface="Arial"/>
              </a:rPr>
              <a:t> </a:t>
            </a:r>
            <a:endParaRPr/>
          </a:p>
          <a:p>
            <a:pPr indent="-283464" lvl="0" marL="365760" rtl="1" algn="r">
              <a:lnSpc>
                <a:spcPct val="100000"/>
              </a:lnSpc>
              <a:spcBef>
                <a:spcPts val="600"/>
              </a:spcBef>
              <a:spcAft>
                <a:spcPts val="0"/>
              </a:spcAft>
              <a:buSzPts val="1920"/>
              <a:buFont typeface="Gill Sans"/>
              <a:buNone/>
            </a:pPr>
            <a:r>
              <a:t/>
            </a:r>
            <a:endParaRPr sz="2400">
              <a:latin typeface="Arial"/>
              <a:ea typeface="Arial"/>
              <a:cs typeface="Arial"/>
              <a:sym typeface="Arial"/>
            </a:endParaRPr>
          </a:p>
          <a:p>
            <a:pPr indent="-283464" lvl="0" marL="365760" rtl="1" algn="r">
              <a:lnSpc>
                <a:spcPct val="80000"/>
              </a:lnSpc>
              <a:spcBef>
                <a:spcPts val="600"/>
              </a:spcBef>
              <a:spcAft>
                <a:spcPts val="0"/>
              </a:spcAft>
              <a:buSzPts val="1920"/>
              <a:buFont typeface="Gill Sans"/>
              <a:buNone/>
            </a:pPr>
            <a:r>
              <a:t/>
            </a:r>
            <a:endParaRPr sz="2400">
              <a:latin typeface="Arial"/>
              <a:ea typeface="Arial"/>
              <a:cs typeface="Arial"/>
              <a:sym typeface="Arial"/>
            </a:endParaRPr>
          </a:p>
          <a:p>
            <a:pPr indent="-161543" lvl="0" marL="365760" rtl="1" algn="r">
              <a:lnSpc>
                <a:spcPct val="100000"/>
              </a:lnSpc>
              <a:spcBef>
                <a:spcPts val="600"/>
              </a:spcBef>
              <a:spcAft>
                <a:spcPts val="0"/>
              </a:spcAft>
              <a:buSzPts val="1920"/>
              <a:buNone/>
            </a:pPr>
            <a:r>
              <a:t/>
            </a:r>
            <a:endParaRPr sz="2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pic>
        <p:nvPicPr>
          <p:cNvPr descr="C:\Users\Asma\Desktop\cornea1.jpg" id="126" name="Google Shape;126;p16"/>
          <p:cNvPicPr preferRelativeResize="0"/>
          <p:nvPr>
            <p:ph idx="1" type="body"/>
          </p:nvPr>
        </p:nvPicPr>
        <p:blipFill rotWithShape="1">
          <a:blip r:embed="rId3">
            <a:alphaModFix/>
          </a:blip>
          <a:srcRect b="0" l="0" r="0" t="0"/>
          <a:stretch/>
        </p:blipFill>
        <p:spPr>
          <a:xfrm>
            <a:off x="1298239" y="764704"/>
            <a:ext cx="7162193" cy="525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sp>
        <p:nvSpPr>
          <p:cNvPr id="240" name="Google Shape;240;p34"/>
          <p:cNvSpPr txBox="1"/>
          <p:nvPr>
            <p:ph idx="1" type="body"/>
          </p:nvPr>
        </p:nvSpPr>
        <p:spPr>
          <a:xfrm>
            <a:off x="1219200" y="914400"/>
            <a:ext cx="7497763" cy="4800600"/>
          </a:xfrm>
          <a:prstGeom prst="rect">
            <a:avLst/>
          </a:prstGeom>
          <a:noFill/>
          <a:ln>
            <a:noFill/>
          </a:ln>
        </p:spPr>
        <p:txBody>
          <a:bodyPr anchorCtr="0" anchor="t" bIns="45700" lIns="91425" spcFirstLastPara="1" rIns="91425" wrap="square" tIns="45700">
            <a:noAutofit/>
          </a:bodyPr>
          <a:lstStyle/>
          <a:p>
            <a:pPr indent="-283464" lvl="0" marL="365760" rtl="1" algn="ctr">
              <a:lnSpc>
                <a:spcPct val="100000"/>
              </a:lnSpc>
              <a:spcBef>
                <a:spcPts val="0"/>
              </a:spcBef>
              <a:spcAft>
                <a:spcPts val="0"/>
              </a:spcAft>
              <a:buSzPts val="1920"/>
              <a:buChar char="⚫"/>
            </a:pPr>
            <a:r>
              <a:rPr b="1" lang="en-US" sz="2400">
                <a:solidFill>
                  <a:srgbClr val="27130E"/>
                </a:solidFill>
                <a:latin typeface="Arial"/>
                <a:ea typeface="Arial"/>
                <a:cs typeface="Arial"/>
                <a:sym typeface="Arial"/>
              </a:rPr>
              <a:t>Disciform keratitis: </a:t>
            </a:r>
            <a:endParaRPr/>
          </a:p>
          <a:p>
            <a:pPr indent="-237744" lvl="1" marL="640080" rtl="1" algn="r">
              <a:lnSpc>
                <a:spcPct val="100000"/>
              </a:lnSpc>
              <a:spcBef>
                <a:spcPts val="550"/>
              </a:spcBef>
              <a:spcAft>
                <a:spcPts val="0"/>
              </a:spcAft>
              <a:buSzPts val="2800"/>
              <a:buChar char="◦"/>
            </a:pPr>
            <a:r>
              <a:rPr lang="en-US">
                <a:solidFill>
                  <a:srgbClr val="27130E"/>
                </a:solidFill>
                <a:latin typeface="Arial"/>
                <a:ea typeface="Arial"/>
                <a:cs typeface="Arial"/>
                <a:sym typeface="Arial"/>
              </a:rPr>
              <a:t>reaction</a:t>
            </a:r>
            <a:r>
              <a:rPr lang="en-US" sz="2400">
                <a:solidFill>
                  <a:srgbClr val="27130E"/>
                </a:solidFill>
                <a:latin typeface="Arial"/>
                <a:ea typeface="Arial"/>
                <a:cs typeface="Arial"/>
                <a:sym typeface="Arial"/>
              </a:rPr>
              <a:t> to herpes virus antigens resulting in stromal edema &amp; clouding w/o ulceration</a:t>
            </a:r>
            <a:endParaRPr/>
          </a:p>
          <a:p>
            <a:pPr indent="-237744" lvl="1" marL="640080" rtl="1" algn="r">
              <a:lnSpc>
                <a:spcPct val="100000"/>
              </a:lnSpc>
              <a:spcBef>
                <a:spcPts val="550"/>
              </a:spcBef>
              <a:spcAft>
                <a:spcPts val="0"/>
              </a:spcAft>
              <a:buSzPts val="2400"/>
              <a:buChar char="◦"/>
            </a:pPr>
            <a:r>
              <a:rPr lang="en-US" sz="2400">
                <a:solidFill>
                  <a:srgbClr val="27130E"/>
                </a:solidFill>
                <a:latin typeface="Arial"/>
                <a:ea typeface="Arial"/>
                <a:cs typeface="Arial"/>
                <a:sym typeface="Arial"/>
              </a:rPr>
              <a:t>Often associated with iritis.</a:t>
            </a:r>
            <a:endParaRPr/>
          </a:p>
          <a:p>
            <a:pPr indent="-120903" lvl="0" marL="365760" rtl="1" algn="r">
              <a:lnSpc>
                <a:spcPct val="100000"/>
              </a:lnSpc>
              <a:spcBef>
                <a:spcPts val="600"/>
              </a:spcBef>
              <a:spcAft>
                <a:spcPts val="0"/>
              </a:spcAft>
              <a:buSzPts val="2560"/>
              <a:buNone/>
            </a:pPr>
            <a:r>
              <a:t/>
            </a:r>
            <a:endParaRPr/>
          </a:p>
        </p:txBody>
      </p:sp>
      <p:pic>
        <p:nvPicPr>
          <p:cNvPr descr="C:\Users\user\Desktop\disciform keratitis HSV.jpg" id="241" name="Google Shape;241;p34"/>
          <p:cNvPicPr preferRelativeResize="0"/>
          <p:nvPr/>
        </p:nvPicPr>
        <p:blipFill rotWithShape="1">
          <a:blip r:embed="rId3">
            <a:alphaModFix/>
          </a:blip>
          <a:srcRect b="0" l="0" r="0" t="0"/>
          <a:stretch/>
        </p:blipFill>
        <p:spPr>
          <a:xfrm>
            <a:off x="2667000" y="3200400"/>
            <a:ext cx="3840163" cy="3297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000"/>
              <a:buFont typeface="Algerian"/>
              <a:buNone/>
            </a:pPr>
            <a:r>
              <a:rPr b="1" lang="en-US" sz="4000">
                <a:solidFill>
                  <a:srgbClr val="562214"/>
                </a:solidFill>
                <a:latin typeface="Algerian"/>
                <a:ea typeface="Algerian"/>
                <a:cs typeface="Algerian"/>
                <a:sym typeface="Algerian"/>
              </a:rPr>
              <a:t>HERPES ZOSTER OPTHALMICUS</a:t>
            </a:r>
            <a:endParaRPr b="1" sz="4000">
              <a:solidFill>
                <a:srgbClr val="562214"/>
              </a:solidFill>
              <a:latin typeface="Algerian"/>
              <a:ea typeface="Algerian"/>
              <a:cs typeface="Algerian"/>
              <a:sym typeface="Algerian"/>
            </a:endParaRPr>
          </a:p>
        </p:txBody>
      </p:sp>
      <p:sp>
        <p:nvSpPr>
          <p:cNvPr id="247" name="Google Shape;247;p3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lang="en-US" sz="2800">
                <a:latin typeface="Arial"/>
                <a:ea typeface="Arial"/>
                <a:cs typeface="Arial"/>
                <a:sym typeface="Arial"/>
              </a:rPr>
              <a:t>Varicela zoster virus  -affect the ophthalmic division of the trigeminal N. (</a:t>
            </a:r>
            <a:r>
              <a:rPr b="1" lang="en-US" sz="2800">
                <a:latin typeface="Arial"/>
                <a:ea typeface="Arial"/>
                <a:cs typeface="Arial"/>
                <a:sym typeface="Arial"/>
              </a:rPr>
              <a:t>15%</a:t>
            </a:r>
            <a:r>
              <a:rPr lang="en-US" sz="2800">
                <a:latin typeface="Arial"/>
                <a:ea typeface="Arial"/>
                <a:cs typeface="Arial"/>
                <a:sym typeface="Arial"/>
              </a:rPr>
              <a:t> )</a:t>
            </a:r>
            <a:endParaRPr/>
          </a:p>
          <a:p>
            <a:pPr indent="-283464" lvl="0" marL="365760" rtl="1" algn="r">
              <a:lnSpc>
                <a:spcPct val="100000"/>
              </a:lnSpc>
              <a:spcBef>
                <a:spcPts val="600"/>
              </a:spcBef>
              <a:spcAft>
                <a:spcPts val="0"/>
              </a:spcAft>
              <a:buSzPts val="2240"/>
              <a:buChar char="⚫"/>
            </a:pPr>
            <a:r>
              <a:rPr lang="en-US" sz="2800">
                <a:latin typeface="Arial"/>
                <a:ea typeface="Arial"/>
                <a:cs typeface="Arial"/>
                <a:sym typeface="Arial"/>
              </a:rPr>
              <a:t>Increases with age (</a:t>
            </a:r>
            <a:r>
              <a:rPr b="1" lang="en-US" sz="2800">
                <a:latin typeface="Arial"/>
                <a:ea typeface="Arial"/>
                <a:cs typeface="Arial"/>
                <a:sym typeface="Arial"/>
              </a:rPr>
              <a:t>6</a:t>
            </a:r>
            <a:r>
              <a:rPr b="1" baseline="30000" lang="en-US" sz="2800">
                <a:latin typeface="Arial"/>
                <a:ea typeface="Arial"/>
                <a:cs typeface="Arial"/>
                <a:sym typeface="Arial"/>
              </a:rPr>
              <a:t>th</a:t>
            </a:r>
            <a:r>
              <a:rPr b="1" lang="en-US" sz="2800">
                <a:latin typeface="Arial"/>
                <a:ea typeface="Arial"/>
                <a:cs typeface="Arial"/>
                <a:sym typeface="Arial"/>
              </a:rPr>
              <a:t>-7</a:t>
            </a:r>
            <a:r>
              <a:rPr b="1" baseline="30000" lang="en-US" sz="2800">
                <a:latin typeface="Arial"/>
                <a:ea typeface="Arial"/>
                <a:cs typeface="Arial"/>
                <a:sym typeface="Arial"/>
              </a:rPr>
              <a:t>th</a:t>
            </a:r>
            <a:r>
              <a:rPr b="1" lang="en-US" sz="2800">
                <a:latin typeface="Arial"/>
                <a:ea typeface="Arial"/>
                <a:cs typeface="Arial"/>
                <a:sym typeface="Arial"/>
              </a:rPr>
              <a:t> decades</a:t>
            </a:r>
            <a:r>
              <a:rPr lang="en-US" sz="2800">
                <a:latin typeface="Arial"/>
                <a:ea typeface="Arial"/>
                <a:cs typeface="Arial"/>
                <a:sym typeface="Arial"/>
              </a:rPr>
              <a:t>).</a:t>
            </a:r>
            <a:endParaRPr/>
          </a:p>
          <a:p>
            <a:pPr indent="-283464" lvl="0" marL="365760" rtl="1" algn="r">
              <a:lnSpc>
                <a:spcPct val="100000"/>
              </a:lnSpc>
              <a:spcBef>
                <a:spcPts val="600"/>
              </a:spcBef>
              <a:spcAft>
                <a:spcPts val="0"/>
              </a:spcAft>
              <a:buSzPts val="2240"/>
              <a:buChar char="⚫"/>
            </a:pPr>
            <a:r>
              <a:rPr lang="en-US" sz="2800">
                <a:latin typeface="Arial"/>
                <a:ea typeface="Arial"/>
                <a:cs typeface="Arial"/>
                <a:sym typeface="Arial"/>
              </a:rPr>
              <a:t>The ocular manifestations are more likely if the </a:t>
            </a:r>
            <a:r>
              <a:rPr lang="en-US" sz="2800" u="sng">
                <a:latin typeface="Arial"/>
                <a:ea typeface="Arial"/>
                <a:cs typeface="Arial"/>
                <a:sym typeface="Arial"/>
              </a:rPr>
              <a:t>nasocillary N. </a:t>
            </a:r>
            <a:r>
              <a:rPr lang="en-US" sz="2800">
                <a:latin typeface="Arial"/>
                <a:ea typeface="Arial"/>
                <a:cs typeface="Arial"/>
                <a:sym typeface="Arial"/>
              </a:rPr>
              <a:t>is involved &gt;&gt;lid swelling (maybe </a:t>
            </a:r>
            <a:r>
              <a:rPr b="1" lang="en-US" sz="2800">
                <a:latin typeface="Arial"/>
                <a:ea typeface="Arial"/>
                <a:cs typeface="Arial"/>
                <a:sym typeface="Arial"/>
              </a:rPr>
              <a:t>bilateral</a:t>
            </a:r>
            <a:r>
              <a:rPr lang="en-US" sz="2800">
                <a:latin typeface="Arial"/>
                <a:ea typeface="Arial"/>
                <a:cs typeface="Arial"/>
                <a:sym typeface="Arial"/>
              </a:rPr>
              <a:t>), keratitis ,iritis, secondary glaucoma.</a:t>
            </a:r>
            <a:endParaRPr/>
          </a:p>
          <a:p>
            <a:pPr indent="-283464" lvl="0" marL="365760" rtl="1" algn="r">
              <a:lnSpc>
                <a:spcPct val="100000"/>
              </a:lnSpc>
              <a:spcBef>
                <a:spcPts val="600"/>
              </a:spcBef>
              <a:spcAft>
                <a:spcPts val="0"/>
              </a:spcAft>
              <a:buSzPts val="2240"/>
              <a:buChar char="⚫"/>
            </a:pPr>
            <a:r>
              <a:rPr lang="en-US" sz="2800">
                <a:latin typeface="Arial"/>
                <a:ea typeface="Arial"/>
                <a:cs typeface="Arial"/>
                <a:sym typeface="Arial"/>
              </a:rPr>
              <a:t>Other ocular manifest. :ptosis, mucus secreting conjunctivitis, neuralgia&amp; scleritis which may lead to scleral atrophy. </a:t>
            </a:r>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sp>
        <p:nvSpPr>
          <p:cNvPr id="253" name="Google Shape;253;p36"/>
          <p:cNvSpPr txBox="1"/>
          <p:nvPr>
            <p:ph idx="1" type="body"/>
          </p:nvPr>
        </p:nvSpPr>
        <p:spPr>
          <a:xfrm>
            <a:off x="683568" y="572616"/>
            <a:ext cx="7497763"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80000"/>
              </a:lnSpc>
              <a:spcBef>
                <a:spcPts val="0"/>
              </a:spcBef>
              <a:spcAft>
                <a:spcPts val="0"/>
              </a:spcAft>
              <a:buSzPts val="2072"/>
              <a:buChar char="⚫"/>
            </a:pPr>
            <a:r>
              <a:rPr b="1" lang="en-US" sz="2590">
                <a:latin typeface="Arial"/>
                <a:ea typeface="Arial"/>
                <a:cs typeface="Arial"/>
                <a:sym typeface="Arial"/>
              </a:rPr>
              <a:t>Symptoms:</a:t>
            </a:r>
            <a:endParaRPr/>
          </a:p>
          <a:p>
            <a:pPr indent="-237744" lvl="1" marL="640080" rtl="1" algn="l">
              <a:lnSpc>
                <a:spcPct val="80000"/>
              </a:lnSpc>
              <a:spcBef>
                <a:spcPts val="550"/>
              </a:spcBef>
              <a:spcAft>
                <a:spcPts val="0"/>
              </a:spcAft>
              <a:buSzPts val="2590"/>
              <a:buChar char="◦"/>
            </a:pPr>
            <a:r>
              <a:rPr lang="en-US" sz="2590">
                <a:latin typeface="Arial"/>
                <a:ea typeface="Arial"/>
                <a:cs typeface="Arial"/>
                <a:sym typeface="Arial"/>
              </a:rPr>
              <a:t>Have prodromal period, typically presents with </a:t>
            </a:r>
            <a:r>
              <a:rPr b="1" lang="en-US" sz="2590">
                <a:latin typeface="Arial"/>
                <a:ea typeface="Arial"/>
                <a:cs typeface="Arial"/>
                <a:sym typeface="Arial"/>
              </a:rPr>
              <a:t>nondescript facial pain, fever and general malaise</a:t>
            </a:r>
            <a:r>
              <a:rPr lang="en-US" sz="2590">
                <a:latin typeface="Arial"/>
                <a:ea typeface="Arial"/>
                <a:cs typeface="Arial"/>
                <a:sym typeface="Arial"/>
              </a:rPr>
              <a:t>. </a:t>
            </a:r>
            <a:endParaRPr/>
          </a:p>
          <a:p>
            <a:pPr indent="-237744" lvl="1" marL="640080" rtl="1" algn="r">
              <a:lnSpc>
                <a:spcPct val="80000"/>
              </a:lnSpc>
              <a:spcBef>
                <a:spcPts val="550"/>
              </a:spcBef>
              <a:spcAft>
                <a:spcPts val="0"/>
              </a:spcAft>
              <a:buSzPts val="2590"/>
              <a:buChar char="◦"/>
            </a:pPr>
            <a:r>
              <a:rPr lang="en-US" sz="2590">
                <a:latin typeface="Arial"/>
                <a:ea typeface="Arial"/>
                <a:cs typeface="Arial"/>
                <a:sym typeface="Arial"/>
              </a:rPr>
              <a:t>About </a:t>
            </a:r>
            <a:r>
              <a:rPr b="1" lang="en-US" sz="2590">
                <a:latin typeface="Arial"/>
                <a:ea typeface="Arial"/>
                <a:cs typeface="Arial"/>
                <a:sym typeface="Arial"/>
              </a:rPr>
              <a:t>four days after onset, a unilateral vesicular skin rash over forehead, upper eyelid, nose (1</a:t>
            </a:r>
            <a:r>
              <a:rPr b="1" baseline="30000" lang="en-US" sz="2590">
                <a:latin typeface="Arial"/>
                <a:ea typeface="Arial"/>
                <a:cs typeface="Arial"/>
                <a:sym typeface="Arial"/>
              </a:rPr>
              <a:t>st</a:t>
            </a:r>
            <a:r>
              <a:rPr b="1" lang="en-US" sz="2590">
                <a:latin typeface="Arial"/>
                <a:ea typeface="Arial"/>
                <a:cs typeface="Arial"/>
                <a:sym typeface="Arial"/>
              </a:rPr>
              <a:t> div of 5</a:t>
            </a:r>
            <a:r>
              <a:rPr b="1" baseline="30000" lang="en-US" sz="2590">
                <a:latin typeface="Arial"/>
                <a:ea typeface="Arial"/>
                <a:cs typeface="Arial"/>
                <a:sym typeface="Arial"/>
              </a:rPr>
              <a:t>th</a:t>
            </a:r>
            <a:r>
              <a:rPr b="1" lang="en-US" sz="2590">
                <a:latin typeface="Arial"/>
                <a:ea typeface="Arial"/>
                <a:cs typeface="Arial"/>
                <a:sym typeface="Arial"/>
              </a:rPr>
              <a:t> CN)</a:t>
            </a:r>
            <a:r>
              <a:rPr lang="en-US" sz="2590">
                <a:latin typeface="Arial"/>
                <a:ea typeface="Arial"/>
                <a:cs typeface="Arial"/>
                <a:sym typeface="Arial"/>
              </a:rPr>
              <a:t>, characteristically respecting the vertical midline. The vesicles will discharge fluid and begin to scar over after about one week. The pain is extreme during the inflammatory stage, and patients are tremendously symptomatic.</a:t>
            </a:r>
            <a:endParaRPr/>
          </a:p>
          <a:p>
            <a:pPr indent="-283464" lvl="0" marL="365760" rtl="1" algn="r">
              <a:lnSpc>
                <a:spcPct val="80000"/>
              </a:lnSpc>
              <a:spcBef>
                <a:spcPts val="600"/>
              </a:spcBef>
              <a:spcAft>
                <a:spcPts val="0"/>
              </a:spcAft>
              <a:buSzPts val="2072"/>
              <a:buFont typeface="Gill Sans"/>
              <a:buNone/>
            </a:pPr>
            <a:r>
              <a:t/>
            </a:r>
            <a:endParaRPr sz="2590">
              <a:latin typeface="Arial"/>
              <a:ea typeface="Arial"/>
              <a:cs typeface="Arial"/>
              <a:sym typeface="Arial"/>
            </a:endParaRPr>
          </a:p>
          <a:p>
            <a:pPr indent="-151891" lvl="0" marL="365760" rtl="1" algn="r">
              <a:lnSpc>
                <a:spcPct val="90000"/>
              </a:lnSpc>
              <a:spcBef>
                <a:spcPts val="600"/>
              </a:spcBef>
              <a:spcAft>
                <a:spcPts val="0"/>
              </a:spcAft>
              <a:buSzPts val="2072"/>
              <a:buNone/>
            </a:pPr>
            <a:r>
              <a:t/>
            </a:r>
            <a:endParaRPr sz="259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pic>
        <p:nvPicPr>
          <p:cNvPr id="259" name="Google Shape;259;p37"/>
          <p:cNvPicPr preferRelativeResize="0"/>
          <p:nvPr>
            <p:ph idx="1" type="body"/>
          </p:nvPr>
        </p:nvPicPr>
        <p:blipFill rotWithShape="1">
          <a:blip r:embed="rId3">
            <a:alphaModFix/>
          </a:blip>
          <a:srcRect b="0" l="0" r="0" t="0"/>
          <a:stretch/>
        </p:blipFill>
        <p:spPr>
          <a:xfrm>
            <a:off x="2832100" y="1838325"/>
            <a:ext cx="4705350" cy="4019550"/>
          </a:xfrm>
          <a:prstGeom prst="rect">
            <a:avLst/>
          </a:prstGeom>
          <a:noFill/>
          <a:ln>
            <a:noFill/>
          </a:ln>
        </p:spPr>
      </p:pic>
      <p:sp>
        <p:nvSpPr>
          <p:cNvPr id="260" name="Google Shape;260;p37"/>
          <p:cNvSpPr/>
          <p:nvPr/>
        </p:nvSpPr>
        <p:spPr>
          <a:xfrm>
            <a:off x="-720080" y="2413338"/>
            <a:ext cx="4572000" cy="2031325"/>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Clr>
                <a:srgbClr val="27130E"/>
              </a:buClr>
              <a:buSzPts val="1800"/>
              <a:buFont typeface="Noto Sans Symbols"/>
              <a:buNone/>
            </a:pPr>
            <a:r>
              <a:rPr b="1" i="0" lang="en-US" sz="1800" u="none" cap="none" strike="noStrike">
                <a:solidFill>
                  <a:srgbClr val="27130E"/>
                </a:solidFill>
                <a:latin typeface="Gill Sans"/>
                <a:ea typeface="Gill Sans"/>
                <a:cs typeface="Gill Sans"/>
                <a:sym typeface="Gill Sans"/>
              </a:rPr>
              <a:t>Hutchinson’s Sign</a:t>
            </a:r>
            <a:endParaRPr b="0" i="0" sz="1800" u="none" cap="none" strike="noStrike">
              <a:solidFill>
                <a:schemeClr val="dk1"/>
              </a:solidFill>
              <a:latin typeface="Gill Sans"/>
              <a:ea typeface="Gill Sans"/>
              <a:cs typeface="Gill Sans"/>
              <a:sym typeface="Gill Sans"/>
            </a:endParaRPr>
          </a:p>
          <a:p>
            <a:pPr indent="0" lvl="0" marL="0" marR="0" rtl="1" algn="r">
              <a:spcBef>
                <a:spcPts val="0"/>
              </a:spcBef>
              <a:spcAft>
                <a:spcPts val="0"/>
              </a:spcAft>
              <a:buNone/>
            </a:pPr>
            <a:r>
              <a:rPr b="0" i="0" lang="en-US" sz="1800" u="none" cap="none" strike="noStrike">
                <a:solidFill>
                  <a:schemeClr val="dk1"/>
                </a:solidFill>
                <a:latin typeface="Gill Sans"/>
                <a:ea typeface="Gill Sans"/>
                <a:cs typeface="Gill Sans"/>
                <a:sym typeface="Gill Sans"/>
              </a:rPr>
              <a:t>Lesions at tip, side, root of </a:t>
            </a:r>
            <a:endParaRPr/>
          </a:p>
          <a:p>
            <a:pPr indent="0" lvl="0" marL="0" marR="0" rtl="1" algn="r">
              <a:spcBef>
                <a:spcPts val="0"/>
              </a:spcBef>
              <a:spcAft>
                <a:spcPts val="0"/>
              </a:spcAft>
              <a:buClr>
                <a:schemeClr val="dk1"/>
              </a:buClr>
              <a:buSzPts val="1800"/>
              <a:buFont typeface="Noto Sans Symbols"/>
              <a:buNone/>
            </a:pPr>
            <a:r>
              <a:rPr lang="en-US" sz="1800">
                <a:solidFill>
                  <a:schemeClr val="dk1"/>
                </a:solidFill>
                <a:latin typeface="Gill Sans"/>
                <a:ea typeface="Gill Sans"/>
                <a:cs typeface="Gill Sans"/>
                <a:sym typeface="Gill Sans"/>
              </a:rPr>
              <a:t>   nose</a:t>
            </a:r>
            <a:endParaRPr/>
          </a:p>
          <a:p>
            <a:pPr indent="0" lvl="0" marL="0" marR="0" rtl="1" algn="r">
              <a:spcBef>
                <a:spcPts val="0"/>
              </a:spcBef>
              <a:spcAft>
                <a:spcPts val="0"/>
              </a:spcAft>
              <a:buNone/>
            </a:pPr>
            <a:r>
              <a:rPr lang="en-US" sz="1800">
                <a:solidFill>
                  <a:schemeClr val="dk1"/>
                </a:solidFill>
                <a:latin typeface="Gill Sans"/>
                <a:ea typeface="Gill Sans"/>
                <a:cs typeface="Gill Sans"/>
                <a:sym typeface="Gill Sans"/>
              </a:rPr>
              <a:t>Innervated by  ant. ethmoidal</a:t>
            </a:r>
            <a:endParaRPr/>
          </a:p>
          <a:p>
            <a:pPr indent="0" lvl="0" marL="0" marR="0" rtl="1" algn="r">
              <a:spcBef>
                <a:spcPts val="0"/>
              </a:spcBef>
              <a:spcAft>
                <a:spcPts val="0"/>
              </a:spcAft>
              <a:buClr>
                <a:schemeClr val="dk1"/>
              </a:buClr>
              <a:buSzPts val="1800"/>
              <a:buFont typeface="Noto Sans Symbols"/>
              <a:buNone/>
            </a:pPr>
            <a:r>
              <a:rPr lang="en-US" sz="1800">
                <a:solidFill>
                  <a:schemeClr val="dk1"/>
                </a:solidFill>
                <a:latin typeface="Gill Sans"/>
                <a:ea typeface="Gill Sans"/>
                <a:cs typeface="Gill Sans"/>
                <a:sym typeface="Gill Sans"/>
              </a:rPr>
              <a:t>   branch of nasociliary N.</a:t>
            </a:r>
            <a:endParaRPr/>
          </a:p>
          <a:p>
            <a:pPr indent="0" lvl="0" marL="0" marR="0" rtl="1" algn="r">
              <a:spcBef>
                <a:spcPts val="0"/>
              </a:spcBef>
              <a:spcAft>
                <a:spcPts val="0"/>
              </a:spcAft>
              <a:buNone/>
            </a:pPr>
            <a:r>
              <a:rPr lang="en-US" sz="1800">
                <a:solidFill>
                  <a:schemeClr val="dk1"/>
                </a:solidFill>
                <a:latin typeface="Gill Sans"/>
                <a:ea typeface="Gill Sans"/>
                <a:cs typeface="Gill Sans"/>
                <a:sym typeface="Gill Sans"/>
              </a:rPr>
              <a:t>Nasociliary N. also innervates</a:t>
            </a:r>
            <a:endParaRPr/>
          </a:p>
          <a:p>
            <a:pPr indent="0" lvl="0" marL="0" marR="0" rtl="1" algn="r">
              <a:spcBef>
                <a:spcPts val="0"/>
              </a:spcBef>
              <a:spcAft>
                <a:spcPts val="0"/>
              </a:spcAft>
              <a:buClr>
                <a:schemeClr val="dk1"/>
              </a:buClr>
              <a:buSzPts val="1800"/>
              <a:buFont typeface="Noto Sans Symbols"/>
              <a:buNone/>
            </a:pPr>
            <a:r>
              <a:rPr lang="en-US" sz="1800">
                <a:solidFill>
                  <a:schemeClr val="dk1"/>
                </a:solidFill>
                <a:latin typeface="Gill Sans"/>
                <a:ea typeface="Gill Sans"/>
                <a:cs typeface="Gill Sans"/>
                <a:sym typeface="Gill Sans"/>
              </a:rPr>
              <a:t>   cornea &amp; ciliary body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pic>
        <p:nvPicPr>
          <p:cNvPr id="266" name="Google Shape;266;p38"/>
          <p:cNvPicPr preferRelativeResize="0"/>
          <p:nvPr>
            <p:ph idx="1" type="body"/>
          </p:nvPr>
        </p:nvPicPr>
        <p:blipFill rotWithShape="1">
          <a:blip r:embed="rId3">
            <a:alphaModFix/>
          </a:blip>
          <a:srcRect b="0" l="0" r="0" t="0"/>
          <a:stretch/>
        </p:blipFill>
        <p:spPr>
          <a:xfrm>
            <a:off x="2832100" y="2219325"/>
            <a:ext cx="4705350" cy="3257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9"/>
          <p:cNvSpPr txBox="1"/>
          <p:nvPr>
            <p:ph idx="1" type="body"/>
          </p:nvPr>
        </p:nvSpPr>
        <p:spPr>
          <a:xfrm>
            <a:off x="1143000" y="381000"/>
            <a:ext cx="7497763"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1920"/>
              <a:buChar char="⚫"/>
            </a:pPr>
            <a:r>
              <a:rPr b="1" lang="en-US" sz="2400"/>
              <a:t>Signs:</a:t>
            </a:r>
            <a:endParaRPr/>
          </a:p>
          <a:p>
            <a:pPr indent="-237744" lvl="1" marL="640080" rtl="1" algn="r">
              <a:lnSpc>
                <a:spcPct val="100000"/>
              </a:lnSpc>
              <a:spcBef>
                <a:spcPts val="550"/>
              </a:spcBef>
              <a:spcAft>
                <a:spcPts val="0"/>
              </a:spcAft>
              <a:buSzPts val="2400"/>
              <a:buChar char="◦"/>
            </a:pPr>
            <a:r>
              <a:rPr b="1" lang="en-US" sz="2400">
                <a:solidFill>
                  <a:srgbClr val="27130E"/>
                </a:solidFill>
              </a:rPr>
              <a:t>Cornea</a:t>
            </a:r>
            <a:r>
              <a:rPr lang="en-US" sz="2400"/>
              <a:t>: </a:t>
            </a:r>
            <a:r>
              <a:rPr lang="en-US" sz="2400" u="sng"/>
              <a:t>Punctate epithelial keratitis </a:t>
            </a:r>
            <a:r>
              <a:rPr lang="en-US" sz="2400"/>
              <a:t>(swollen epithelium, 1-2 d); </a:t>
            </a:r>
            <a:r>
              <a:rPr lang="en-US" sz="2400" u="sng"/>
              <a:t>dendritic keratitis </a:t>
            </a:r>
            <a:r>
              <a:rPr lang="en-US" sz="2400"/>
              <a:t>(tree branchlike epithelial defects, 4-6 d</a:t>
            </a:r>
            <a:r>
              <a:rPr lang="en-US" sz="2400" u="sng"/>
              <a:t>); stromal keratitis </a:t>
            </a:r>
            <a:r>
              <a:rPr lang="en-US" sz="2400"/>
              <a:t>(fine infiltrates beneath the surface, 1-2 wk); </a:t>
            </a:r>
            <a:r>
              <a:rPr lang="en-US" sz="2400" u="sng"/>
              <a:t>deep stromal keratitis </a:t>
            </a:r>
            <a:r>
              <a:rPr lang="en-US" sz="2400"/>
              <a:t>(lipid infiltrates and corneal neovascularization, 1 month to years); </a:t>
            </a:r>
            <a:r>
              <a:rPr lang="en-US" sz="2400" u="sng"/>
              <a:t>neurotrophic keratopathy </a:t>
            </a:r>
            <a:r>
              <a:rPr lang="en-US" sz="2400"/>
              <a:t>(erosions, persistent defects, corneal ulcers, months to years)</a:t>
            </a:r>
            <a:endParaRPr/>
          </a:p>
          <a:p>
            <a:pPr indent="-237744" lvl="1" marL="640080" rtl="1" algn="r">
              <a:lnSpc>
                <a:spcPct val="100000"/>
              </a:lnSpc>
              <a:spcBef>
                <a:spcPts val="550"/>
              </a:spcBef>
              <a:spcAft>
                <a:spcPts val="0"/>
              </a:spcAft>
              <a:buSzPts val="2400"/>
              <a:buChar char="◦"/>
            </a:pPr>
            <a:r>
              <a:rPr lang="en-US" sz="2400"/>
              <a:t>Ocular involvement may include </a:t>
            </a:r>
            <a:r>
              <a:rPr b="1" lang="en-US" sz="2400"/>
              <a:t>follicular conjunctivitis, epithelial and/or interstitial keratitis, dendritic keratitis, ant chamber uveitis, scleritis or episcleritis, chorioretinitis, optic neuropathy, and even neurogenic motility disorders</a:t>
            </a:r>
            <a:r>
              <a:rPr lang="en-US" sz="2400"/>
              <a:t> (especially fourth cranial nerve palsy). </a:t>
            </a:r>
            <a:endParaRPr/>
          </a:p>
          <a:p>
            <a:pPr indent="-283464" lvl="0" marL="365760" rtl="1" algn="r">
              <a:lnSpc>
                <a:spcPct val="100000"/>
              </a:lnSpc>
              <a:spcBef>
                <a:spcPts val="600"/>
              </a:spcBef>
              <a:spcAft>
                <a:spcPts val="0"/>
              </a:spcAft>
              <a:buSzPts val="1920"/>
              <a:buChar char="⚫"/>
            </a:pPr>
            <a:r>
              <a:rPr lang="en-US" sz="2400"/>
              <a:t>Prognostic indicator: </a:t>
            </a:r>
            <a:r>
              <a:rPr b="1" lang="en-US" sz="2400">
                <a:solidFill>
                  <a:srgbClr val="27130E"/>
                </a:solidFill>
              </a:rPr>
              <a:t>Hutchinson’s Sign</a:t>
            </a:r>
            <a:endParaRPr/>
          </a:p>
          <a:p>
            <a:pPr indent="-161543" lvl="0" marL="365760" rtl="1" algn="r">
              <a:lnSpc>
                <a:spcPct val="100000"/>
              </a:lnSpc>
              <a:spcBef>
                <a:spcPts val="600"/>
              </a:spcBef>
              <a:spcAft>
                <a:spcPts val="0"/>
              </a:spcAft>
              <a:buSzPts val="1920"/>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sp>
        <p:nvSpPr>
          <p:cNvPr id="277" name="Google Shape;277;p4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b="1" lang="en-US" sz="2800">
                <a:latin typeface="Arial"/>
                <a:ea typeface="Arial"/>
                <a:cs typeface="Arial"/>
                <a:sym typeface="Arial"/>
              </a:rPr>
              <a:t>Treatment:</a:t>
            </a:r>
            <a:endParaRPr/>
          </a:p>
          <a:p>
            <a:pPr indent="-237744" lvl="1" marL="640080" rtl="1" algn="r">
              <a:lnSpc>
                <a:spcPct val="100000"/>
              </a:lnSpc>
              <a:spcBef>
                <a:spcPts val="550"/>
              </a:spcBef>
              <a:spcAft>
                <a:spcPts val="0"/>
              </a:spcAft>
              <a:buSzPts val="2800"/>
              <a:buChar char="◦"/>
            </a:pPr>
            <a:r>
              <a:rPr b="1" lang="en-US">
                <a:latin typeface="Arial"/>
                <a:ea typeface="Arial"/>
                <a:cs typeface="Arial"/>
                <a:sym typeface="Arial"/>
              </a:rPr>
              <a:t>Oral and topical antiviral : Acyclovir</a:t>
            </a:r>
            <a:r>
              <a:rPr lang="en-US">
                <a:latin typeface="Arial"/>
                <a:ea typeface="Arial"/>
                <a:cs typeface="Arial"/>
                <a:sym typeface="Arial"/>
              </a:rPr>
              <a:t> ( prevent post-infective neuralgia-severe chronic pain over the rash)</a:t>
            </a:r>
            <a:endParaRPr/>
          </a:p>
          <a:p>
            <a:pPr indent="-237744" lvl="1" marL="640080" rtl="1" algn="r">
              <a:lnSpc>
                <a:spcPct val="100000"/>
              </a:lnSpc>
              <a:spcBef>
                <a:spcPts val="550"/>
              </a:spcBef>
              <a:spcAft>
                <a:spcPts val="0"/>
              </a:spcAft>
              <a:buSzPts val="2800"/>
              <a:buChar char="◦"/>
            </a:pPr>
            <a:r>
              <a:rPr lang="en-US">
                <a:latin typeface="Arial"/>
                <a:ea typeface="Arial"/>
                <a:cs typeface="Arial"/>
                <a:sym typeface="Arial"/>
              </a:rPr>
              <a:t>+/- a cycloplegic agent.</a:t>
            </a:r>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Fungal keratitis</a:t>
            </a:r>
            <a:endParaRPr/>
          </a:p>
        </p:txBody>
      </p:sp>
      <p:sp>
        <p:nvSpPr>
          <p:cNvPr id="283" name="Google Shape;283;p41"/>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80000"/>
              </a:lnSpc>
              <a:spcBef>
                <a:spcPts val="0"/>
              </a:spcBef>
              <a:spcAft>
                <a:spcPts val="0"/>
              </a:spcAft>
              <a:buSzPts val="1984"/>
              <a:buChar char="⚫"/>
            </a:pPr>
            <a:r>
              <a:rPr lang="en-US" sz="2480"/>
              <a:t>Fungal keratitis is rare in temperate countries but</a:t>
            </a:r>
            <a:endParaRPr/>
          </a:p>
          <a:p>
            <a:pPr indent="-283464" lvl="0" marL="365760" rtl="1" algn="l">
              <a:lnSpc>
                <a:spcPct val="80000"/>
              </a:lnSpc>
              <a:spcBef>
                <a:spcPts val="600"/>
              </a:spcBef>
              <a:spcAft>
                <a:spcPts val="0"/>
              </a:spcAft>
              <a:buSzPts val="1984"/>
              <a:buChar char="⚫"/>
            </a:pPr>
            <a:r>
              <a:rPr lang="en-US" sz="2480"/>
              <a:t>is a major cause of visual loss in tropical and developing countries.</a:t>
            </a:r>
            <a:endParaRPr/>
          </a:p>
          <a:p>
            <a:pPr indent="-283464" lvl="0" marL="365760" rtl="1" algn="l">
              <a:lnSpc>
                <a:spcPct val="80000"/>
              </a:lnSpc>
              <a:spcBef>
                <a:spcPts val="600"/>
              </a:spcBef>
              <a:spcAft>
                <a:spcPts val="0"/>
              </a:spcAft>
              <a:buSzPts val="1984"/>
              <a:buChar char="⚫"/>
            </a:pPr>
            <a:r>
              <a:rPr lang="en-US" sz="2480"/>
              <a:t>Though often evolving  slowly, fungal keratitis can elicit a</a:t>
            </a:r>
            <a:endParaRPr/>
          </a:p>
          <a:p>
            <a:pPr indent="-283464" lvl="0" marL="365760" rtl="1" algn="l">
              <a:lnSpc>
                <a:spcPct val="80000"/>
              </a:lnSpc>
              <a:spcBef>
                <a:spcPts val="600"/>
              </a:spcBef>
              <a:spcAft>
                <a:spcPts val="0"/>
              </a:spcAft>
              <a:buSzPts val="1984"/>
              <a:buChar char="⚫"/>
            </a:pPr>
            <a:r>
              <a:rPr lang="en-US" sz="2480"/>
              <a:t>severe inflammatory response –</a:t>
            </a:r>
            <a:endParaRPr/>
          </a:p>
          <a:p>
            <a:pPr indent="-283464" lvl="0" marL="365760" rtl="1" algn="l">
              <a:lnSpc>
                <a:spcPct val="80000"/>
              </a:lnSpc>
              <a:spcBef>
                <a:spcPts val="600"/>
              </a:spcBef>
              <a:spcAft>
                <a:spcPts val="0"/>
              </a:spcAft>
              <a:buSzPts val="1984"/>
              <a:buChar char="⚫"/>
            </a:pPr>
            <a:r>
              <a:rPr lang="en-US" sz="2480"/>
              <a:t> corneal perforation is common,</a:t>
            </a:r>
            <a:endParaRPr/>
          </a:p>
          <a:p>
            <a:pPr indent="-283464" lvl="0" marL="365760" rtl="1" algn="l">
              <a:lnSpc>
                <a:spcPct val="80000"/>
              </a:lnSpc>
              <a:spcBef>
                <a:spcPts val="600"/>
              </a:spcBef>
              <a:spcAft>
                <a:spcPts val="0"/>
              </a:spcAft>
              <a:buSzPts val="1984"/>
              <a:buChar char="⚫"/>
            </a:pPr>
            <a:r>
              <a:rPr lang="en-US" sz="2480"/>
              <a:t>Two main types of</a:t>
            </a:r>
            <a:endParaRPr/>
          </a:p>
          <a:p>
            <a:pPr indent="-283464" lvl="0" marL="365760" rtl="1" algn="l">
              <a:lnSpc>
                <a:spcPct val="80000"/>
              </a:lnSpc>
              <a:spcBef>
                <a:spcPts val="600"/>
              </a:spcBef>
              <a:spcAft>
                <a:spcPts val="0"/>
              </a:spcAft>
              <a:buSzPts val="1984"/>
              <a:buChar char="⚫"/>
            </a:pPr>
            <a:r>
              <a:rPr lang="en-US" sz="2480"/>
              <a:t>fungi cause keratitis:</a:t>
            </a:r>
            <a:endParaRPr/>
          </a:p>
          <a:p>
            <a:pPr indent="-283464" lvl="0" marL="365760" rtl="1" algn="l">
              <a:lnSpc>
                <a:spcPct val="80000"/>
              </a:lnSpc>
              <a:spcBef>
                <a:spcPts val="600"/>
              </a:spcBef>
              <a:spcAft>
                <a:spcPts val="0"/>
              </a:spcAft>
              <a:buSzPts val="1984"/>
              <a:buChar char="⚫"/>
            </a:pPr>
            <a:r>
              <a:rPr lang="en-US" sz="2480"/>
              <a:t>• </a:t>
            </a:r>
            <a:r>
              <a:rPr b="1" lang="en-US" sz="2480"/>
              <a:t>Yeasts </a:t>
            </a:r>
            <a:r>
              <a:rPr lang="en-US" sz="2480"/>
              <a:t>(e.g. genus </a:t>
            </a:r>
            <a:r>
              <a:rPr i="1" lang="en-US" sz="2480"/>
              <a:t>Candida</a:t>
            </a:r>
            <a:r>
              <a:rPr lang="en-US" sz="2480"/>
              <a:t>), </a:t>
            </a:r>
            <a:endParaRPr sz="2480"/>
          </a:p>
          <a:p>
            <a:pPr indent="-283464" lvl="0" marL="365760" rtl="1" algn="l">
              <a:lnSpc>
                <a:spcPct val="80000"/>
              </a:lnSpc>
              <a:spcBef>
                <a:spcPts val="600"/>
              </a:spcBef>
              <a:spcAft>
                <a:spcPts val="0"/>
              </a:spcAft>
              <a:buSzPts val="1984"/>
              <a:buChar char="⚫"/>
            </a:pPr>
            <a:r>
              <a:rPr lang="en-US" sz="2480"/>
              <a:t>• </a:t>
            </a:r>
            <a:r>
              <a:rPr b="1" lang="en-US" sz="2480"/>
              <a:t>Filamentous fungi </a:t>
            </a:r>
            <a:r>
              <a:rPr lang="en-US" sz="2480"/>
              <a:t>(e.g. genera </a:t>
            </a:r>
            <a:r>
              <a:rPr i="1" lang="en-US" sz="2480"/>
              <a:t>Fusarium </a:t>
            </a:r>
            <a:r>
              <a:rPr lang="en-US" sz="2480"/>
              <a:t>and </a:t>
            </a:r>
            <a:r>
              <a:rPr i="1" lang="en-US" sz="2480"/>
              <a:t>Aspergillus</a:t>
            </a:r>
            <a:r>
              <a:rPr lang="en-US" sz="2480"/>
              <a:t>),</a:t>
            </a:r>
            <a:endParaRPr/>
          </a:p>
          <a:p>
            <a:pPr indent="-283464" lvl="0" marL="365760" rtl="1" algn="l">
              <a:lnSpc>
                <a:spcPct val="80000"/>
              </a:lnSpc>
              <a:spcBef>
                <a:spcPts val="600"/>
              </a:spcBef>
              <a:spcAft>
                <a:spcPts val="0"/>
              </a:spcAft>
              <a:buSzPts val="1984"/>
              <a:buChar char="⚫"/>
            </a:pPr>
            <a:r>
              <a:rPr lang="en-US" sz="2480"/>
              <a:t>e</a:t>
            </a:r>
            <a:endParaRPr sz="248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idx="1" type="body"/>
          </p:nvPr>
        </p:nvSpPr>
        <p:spPr>
          <a:xfrm>
            <a:off x="457200" y="785813"/>
            <a:ext cx="8229600" cy="5522912"/>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lang="en-US" sz="2800">
                <a:latin typeface="Arial"/>
                <a:ea typeface="Arial"/>
                <a:cs typeface="Arial"/>
                <a:sym typeface="Arial"/>
              </a:rPr>
              <a:t> we should put Keratomycosis in consideration when we find lack of response to antibacterial therapy of corneal ulceration.</a:t>
            </a:r>
            <a:endParaRPr/>
          </a:p>
          <a:p>
            <a:pPr indent="-283464" lvl="0" marL="365760" rtl="1" algn="r">
              <a:lnSpc>
                <a:spcPct val="100000"/>
              </a:lnSpc>
              <a:spcBef>
                <a:spcPts val="600"/>
              </a:spcBef>
              <a:spcAft>
                <a:spcPts val="0"/>
              </a:spcAft>
              <a:buSzPts val="2240"/>
              <a:buChar char="⚫"/>
            </a:pPr>
            <a:r>
              <a:rPr b="1" lang="en-US" sz="2800">
                <a:latin typeface="Arial"/>
                <a:ea typeface="Arial"/>
                <a:cs typeface="Arial"/>
                <a:sym typeface="Arial"/>
              </a:rPr>
              <a:t>Signs</a:t>
            </a:r>
            <a:r>
              <a:rPr lang="en-US" sz="2800">
                <a:latin typeface="Arial"/>
                <a:ea typeface="Arial"/>
                <a:cs typeface="Arial"/>
                <a:sym typeface="Arial"/>
              </a:rPr>
              <a:t> include :</a:t>
            </a:r>
            <a:endParaRPr/>
          </a:p>
          <a:p>
            <a:pPr indent="-237744" lvl="1" marL="640080" rtl="1" algn="r">
              <a:lnSpc>
                <a:spcPct val="100000"/>
              </a:lnSpc>
              <a:spcBef>
                <a:spcPts val="550"/>
              </a:spcBef>
              <a:spcAft>
                <a:spcPts val="0"/>
              </a:spcAft>
              <a:buSzPts val="2800"/>
              <a:buChar char="◦"/>
            </a:pPr>
            <a:r>
              <a:rPr lang="en-US">
                <a:latin typeface="Arial"/>
                <a:ea typeface="Arial"/>
                <a:cs typeface="Arial"/>
                <a:sym typeface="Arial"/>
              </a:rPr>
              <a:t> </a:t>
            </a:r>
            <a:r>
              <a:rPr b="1" lang="en-US">
                <a:latin typeface="Arial"/>
                <a:ea typeface="Arial"/>
                <a:cs typeface="Arial"/>
                <a:sym typeface="Arial"/>
              </a:rPr>
              <a:t>Filamentous infections</a:t>
            </a:r>
            <a:r>
              <a:rPr lang="en-US">
                <a:latin typeface="Arial"/>
                <a:ea typeface="Arial"/>
                <a:cs typeface="Arial"/>
                <a:sym typeface="Arial"/>
              </a:rPr>
              <a:t>: </a:t>
            </a:r>
            <a:r>
              <a:rPr b="1" lang="en-US">
                <a:latin typeface="Arial"/>
                <a:ea typeface="Arial"/>
                <a:cs typeface="Arial"/>
                <a:sym typeface="Arial"/>
              </a:rPr>
              <a:t>grayish</a:t>
            </a:r>
            <a:r>
              <a:rPr lang="en-US">
                <a:latin typeface="Arial"/>
                <a:ea typeface="Arial"/>
                <a:cs typeface="Arial"/>
                <a:sym typeface="Arial"/>
              </a:rPr>
              <a:t> infiltrate with indistinct margins </a:t>
            </a:r>
            <a:endParaRPr/>
          </a:p>
          <a:p>
            <a:pPr indent="-237744" lvl="1" marL="640080" rtl="1" algn="r">
              <a:lnSpc>
                <a:spcPct val="100000"/>
              </a:lnSpc>
              <a:spcBef>
                <a:spcPts val="550"/>
              </a:spcBef>
              <a:spcAft>
                <a:spcPts val="0"/>
              </a:spcAft>
              <a:buSzPts val="2800"/>
              <a:buChar char="◦"/>
            </a:pPr>
            <a:r>
              <a:rPr b="1" lang="en-US">
                <a:latin typeface="Arial"/>
                <a:ea typeface="Arial"/>
                <a:cs typeface="Arial"/>
                <a:sym typeface="Arial"/>
              </a:rPr>
              <a:t>Candidal infections: yellow to white </a:t>
            </a:r>
            <a:r>
              <a:rPr lang="en-US">
                <a:latin typeface="Arial"/>
                <a:ea typeface="Arial"/>
                <a:cs typeface="Arial"/>
                <a:sym typeface="Arial"/>
              </a:rPr>
              <a:t>ulcer with suppuration similar to bacterial keratitis.</a:t>
            </a:r>
            <a:endParaRPr/>
          </a:p>
          <a:p>
            <a:pPr indent="-283464" lvl="0" marL="365760" rtl="1" algn="r">
              <a:lnSpc>
                <a:spcPct val="100000"/>
              </a:lnSpc>
              <a:spcBef>
                <a:spcPts val="600"/>
              </a:spcBef>
              <a:spcAft>
                <a:spcPts val="0"/>
              </a:spcAft>
              <a:buSzPts val="2240"/>
              <a:buChar char="⚫"/>
            </a:pPr>
            <a:r>
              <a:rPr b="1" lang="en-US" sz="2800">
                <a:latin typeface="Arial"/>
                <a:ea typeface="Arial"/>
                <a:cs typeface="Arial"/>
                <a:sym typeface="Arial"/>
              </a:rPr>
              <a:t>Treatment</a:t>
            </a:r>
            <a:r>
              <a:rPr lang="en-US" sz="2800">
                <a:latin typeface="Arial"/>
                <a:ea typeface="Arial"/>
                <a:cs typeface="Arial"/>
                <a:sym typeface="Arial"/>
              </a:rPr>
              <a:t>: topical antifungals .</a:t>
            </a:r>
            <a:endParaRPr/>
          </a:p>
          <a:p>
            <a:pPr indent="-283464" lvl="0" marL="365760" rtl="1" algn="r">
              <a:lnSpc>
                <a:spcPct val="100000"/>
              </a:lnSpc>
              <a:spcBef>
                <a:spcPts val="600"/>
              </a:spcBef>
              <a:spcAft>
                <a:spcPts val="0"/>
              </a:spcAft>
              <a:buSzPts val="2240"/>
              <a:buNone/>
            </a:pPr>
            <a:r>
              <a:t/>
            </a:r>
            <a:endParaRPr sz="28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 sever candidal keratitis</a:t>
            </a:r>
            <a:endParaRPr/>
          </a:p>
        </p:txBody>
      </p:sp>
      <p:pic>
        <p:nvPicPr>
          <p:cNvPr id="294" name="Google Shape;294;p43"/>
          <p:cNvPicPr preferRelativeResize="0"/>
          <p:nvPr>
            <p:ph idx="1" type="body"/>
          </p:nvPr>
        </p:nvPicPr>
        <p:blipFill rotWithShape="1">
          <a:blip r:embed="rId3">
            <a:alphaModFix/>
          </a:blip>
          <a:srcRect b="0" l="0" r="0" t="0"/>
          <a:stretch/>
        </p:blipFill>
        <p:spPr>
          <a:xfrm>
            <a:off x="2755900" y="2128837"/>
            <a:ext cx="4857750" cy="3438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  of cornea  structure</a:t>
            </a:r>
            <a:endParaRPr/>
          </a:p>
        </p:txBody>
      </p:sp>
      <p:sp>
        <p:nvSpPr>
          <p:cNvPr id="132" name="Google Shape;132;p17"/>
          <p:cNvSpPr txBox="1"/>
          <p:nvPr>
            <p:ph idx="1" type="body"/>
          </p:nvPr>
        </p:nvSpPr>
        <p:spPr>
          <a:xfrm>
            <a:off x="611560" y="1628800"/>
            <a:ext cx="8229600" cy="4525963"/>
          </a:xfrm>
          <a:prstGeom prst="rect">
            <a:avLst/>
          </a:prstGeom>
          <a:noFill/>
          <a:ln>
            <a:noFill/>
          </a:ln>
        </p:spPr>
        <p:txBody>
          <a:bodyPr anchorCtr="0" anchor="t" bIns="45700" lIns="91425" spcFirstLastPara="1" rIns="91425" wrap="square" tIns="45700">
            <a:noAutofit/>
          </a:bodyPr>
          <a:lstStyle/>
          <a:p>
            <a:pPr indent="-283464" lvl="0" marL="365760" rtl="1" algn="l">
              <a:lnSpc>
                <a:spcPct val="80000"/>
              </a:lnSpc>
              <a:spcBef>
                <a:spcPts val="0"/>
              </a:spcBef>
              <a:spcAft>
                <a:spcPts val="0"/>
              </a:spcAft>
              <a:buSzPts val="2368"/>
              <a:buChar char="⚫"/>
            </a:pPr>
            <a:r>
              <a:rPr b="1" lang="en-US" sz="2960"/>
              <a:t>Transparent.</a:t>
            </a:r>
            <a:endParaRPr/>
          </a:p>
          <a:p>
            <a:pPr indent="-283464" lvl="0" marL="365760" rtl="1" algn="l">
              <a:lnSpc>
                <a:spcPct val="80000"/>
              </a:lnSpc>
              <a:spcBef>
                <a:spcPts val="600"/>
              </a:spcBef>
              <a:spcAft>
                <a:spcPts val="0"/>
              </a:spcAft>
              <a:buSzPts val="2368"/>
              <a:buChar char="⚫"/>
            </a:pPr>
            <a:r>
              <a:rPr lang="en-US" sz="2960"/>
              <a:t>Contain unmyelinated nerve endings . </a:t>
            </a:r>
            <a:r>
              <a:rPr b="1" lang="en-US" sz="2960"/>
              <a:t>Very sensitive;</a:t>
            </a:r>
            <a:r>
              <a:rPr lang="en-US" sz="2960"/>
              <a:t> touch, temperature and chemicals.</a:t>
            </a:r>
            <a:endParaRPr/>
          </a:p>
          <a:p>
            <a:pPr indent="-283464" lvl="0" marL="365760" rtl="1" algn="l">
              <a:lnSpc>
                <a:spcPct val="80000"/>
              </a:lnSpc>
              <a:spcBef>
                <a:spcPts val="600"/>
              </a:spcBef>
              <a:spcAft>
                <a:spcPts val="0"/>
              </a:spcAft>
              <a:buSzPts val="2368"/>
              <a:buChar char="⚫"/>
            </a:pPr>
            <a:r>
              <a:rPr b="1" lang="en-US" sz="2960"/>
              <a:t>Avascular.</a:t>
            </a:r>
            <a:endParaRPr/>
          </a:p>
          <a:p>
            <a:pPr indent="-283464" lvl="0" marL="365760" rtl="1" algn="l">
              <a:lnSpc>
                <a:spcPct val="70000"/>
              </a:lnSpc>
              <a:spcBef>
                <a:spcPts val="600"/>
              </a:spcBef>
              <a:spcAft>
                <a:spcPts val="0"/>
              </a:spcAft>
              <a:buSzPts val="2368"/>
              <a:buChar char="⚫"/>
            </a:pPr>
            <a:r>
              <a:rPr b="1" lang="en-US" sz="2960"/>
              <a:t>Dimensions:</a:t>
            </a:r>
            <a:endParaRPr/>
          </a:p>
          <a:p>
            <a:pPr indent="-283464" lvl="0" marL="365760" rtl="1" algn="l">
              <a:lnSpc>
                <a:spcPct val="70000"/>
              </a:lnSpc>
              <a:spcBef>
                <a:spcPts val="600"/>
              </a:spcBef>
              <a:spcAft>
                <a:spcPts val="0"/>
              </a:spcAft>
              <a:buSzPts val="2368"/>
              <a:buNone/>
            </a:pPr>
            <a:r>
              <a:rPr lang="en-US" sz="2960"/>
              <a:t>Diameter : 11.5 mm</a:t>
            </a:r>
            <a:endParaRPr/>
          </a:p>
          <a:p>
            <a:pPr indent="-283464" lvl="0" marL="365760" rtl="1" algn="l">
              <a:lnSpc>
                <a:spcPct val="70000"/>
              </a:lnSpc>
              <a:spcBef>
                <a:spcPts val="600"/>
              </a:spcBef>
              <a:spcAft>
                <a:spcPts val="0"/>
              </a:spcAft>
              <a:buSzPts val="2368"/>
              <a:buNone/>
            </a:pPr>
            <a:r>
              <a:rPr lang="en-US" sz="2960"/>
              <a:t>Thickness:center(0.5-0.6mm ),  periphery ( 0.6-0.8 mm )</a:t>
            </a:r>
            <a:endParaRPr/>
          </a:p>
          <a:p>
            <a:pPr indent="-283464" lvl="0" marL="365760" rtl="1" algn="l">
              <a:lnSpc>
                <a:spcPct val="70000"/>
              </a:lnSpc>
              <a:spcBef>
                <a:spcPts val="600"/>
              </a:spcBef>
              <a:spcAft>
                <a:spcPts val="0"/>
              </a:spcAft>
              <a:buSzPts val="2368"/>
              <a:buChar char="⚫"/>
            </a:pPr>
            <a:r>
              <a:rPr lang="en-US" sz="2960"/>
              <a:t>It borders with the sclera by the </a:t>
            </a:r>
            <a:r>
              <a:rPr b="1" lang="en-US" sz="2960"/>
              <a:t>corneal limbus.</a:t>
            </a:r>
            <a:endParaRPr/>
          </a:p>
          <a:p>
            <a:pPr indent="-283464" lvl="0" marL="365760" rtl="1" algn="l">
              <a:lnSpc>
                <a:spcPct val="70000"/>
              </a:lnSpc>
              <a:spcBef>
                <a:spcPts val="600"/>
              </a:spcBef>
              <a:spcAft>
                <a:spcPts val="0"/>
              </a:spcAft>
              <a:buSzPts val="2368"/>
              <a:buNone/>
            </a:pPr>
            <a:r>
              <a:rPr lang="en-US" sz="2960"/>
              <a:t> </a:t>
            </a:r>
            <a:endParaRPr/>
          </a:p>
          <a:p>
            <a:pPr indent="-133096" lvl="0" marL="365760" rtl="1" algn="l">
              <a:lnSpc>
                <a:spcPct val="80000"/>
              </a:lnSpc>
              <a:spcBef>
                <a:spcPts val="600"/>
              </a:spcBef>
              <a:spcAft>
                <a:spcPts val="0"/>
              </a:spcAft>
              <a:buSzPts val="2368"/>
              <a:buNone/>
            </a:pPr>
            <a:r>
              <a:t/>
            </a:r>
            <a:endParaRPr sz="296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3870"/>
              <a:buFont typeface="Gill Sans"/>
              <a:buNone/>
            </a:pPr>
            <a:r>
              <a:rPr lang="en-US" sz="3870"/>
              <a:t>Filamentous fungal keratits</a:t>
            </a:r>
            <a:br>
              <a:rPr lang="en-US" sz="3870"/>
            </a:br>
            <a:r>
              <a:rPr lang="en-US" sz="3870"/>
              <a:t>fluffy edge with satellite lesion</a:t>
            </a:r>
            <a:endParaRPr sz="3870"/>
          </a:p>
        </p:txBody>
      </p:sp>
      <p:pic>
        <p:nvPicPr>
          <p:cNvPr id="300" name="Google Shape;300;p44"/>
          <p:cNvPicPr preferRelativeResize="0"/>
          <p:nvPr>
            <p:ph idx="1" type="body"/>
          </p:nvPr>
        </p:nvPicPr>
        <p:blipFill rotWithShape="1">
          <a:blip r:embed="rId3">
            <a:alphaModFix/>
          </a:blip>
          <a:srcRect b="0" l="0" r="0" t="0"/>
          <a:stretch/>
        </p:blipFill>
        <p:spPr>
          <a:xfrm>
            <a:off x="-36512" y="1412776"/>
            <a:ext cx="4705350" cy="3438525"/>
          </a:xfrm>
          <a:prstGeom prst="rect">
            <a:avLst/>
          </a:prstGeom>
          <a:noFill/>
          <a:ln>
            <a:noFill/>
          </a:ln>
        </p:spPr>
      </p:pic>
      <p:pic>
        <p:nvPicPr>
          <p:cNvPr id="301" name="Google Shape;301;p44"/>
          <p:cNvPicPr preferRelativeResize="0"/>
          <p:nvPr/>
        </p:nvPicPr>
        <p:blipFill rotWithShape="1">
          <a:blip r:embed="rId4">
            <a:alphaModFix/>
          </a:blip>
          <a:srcRect b="0" l="0" r="0" t="0"/>
          <a:stretch/>
        </p:blipFill>
        <p:spPr>
          <a:xfrm>
            <a:off x="4644008" y="1412776"/>
            <a:ext cx="4800600" cy="3448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chemeClr val="dk1"/>
              </a:buClr>
              <a:buSzPts val="4300"/>
              <a:buFont typeface="Algerian"/>
              <a:buNone/>
            </a:pPr>
            <a:r>
              <a:rPr b="1" lang="en-US">
                <a:solidFill>
                  <a:schemeClr val="dk1"/>
                </a:solidFill>
                <a:latin typeface="Algerian"/>
                <a:ea typeface="Algerian"/>
                <a:cs typeface="Algerian"/>
                <a:sym typeface="Algerian"/>
              </a:rPr>
              <a:t>Acanthamoeba keratitis</a:t>
            </a:r>
            <a:endParaRPr b="1">
              <a:solidFill>
                <a:schemeClr val="dk1"/>
              </a:solidFill>
              <a:latin typeface="Algerian"/>
              <a:ea typeface="Algerian"/>
              <a:cs typeface="Algerian"/>
              <a:sym typeface="Algerian"/>
            </a:endParaRPr>
          </a:p>
        </p:txBody>
      </p:sp>
      <p:sp>
        <p:nvSpPr>
          <p:cNvPr id="307" name="Google Shape;307;p45"/>
          <p:cNvSpPr txBox="1"/>
          <p:nvPr>
            <p:ph idx="1" type="body"/>
          </p:nvPr>
        </p:nvSpPr>
        <p:spPr>
          <a:xfrm>
            <a:off x="971600" y="1484784"/>
            <a:ext cx="7497763"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1920"/>
              <a:buChar char="⚫"/>
            </a:pPr>
            <a:r>
              <a:rPr lang="en-US" sz="2400">
                <a:latin typeface="Arial"/>
                <a:ea typeface="Arial"/>
                <a:cs typeface="Arial"/>
                <a:sym typeface="Arial"/>
              </a:rPr>
              <a:t>Protozoa found in air, soil , fresh or brackish water.</a:t>
            </a:r>
            <a:endParaRPr/>
          </a:p>
          <a:p>
            <a:pPr indent="-283464" lvl="0" marL="365760" rtl="1" algn="l">
              <a:lnSpc>
                <a:spcPct val="100000"/>
              </a:lnSpc>
              <a:spcBef>
                <a:spcPts val="600"/>
              </a:spcBef>
              <a:spcAft>
                <a:spcPts val="0"/>
              </a:spcAft>
              <a:buSzPts val="1920"/>
              <a:buChar char="⚫"/>
            </a:pPr>
            <a:r>
              <a:rPr lang="en-US" sz="2400">
                <a:latin typeface="Arial"/>
                <a:ea typeface="Arial"/>
                <a:cs typeface="Arial"/>
                <a:sym typeface="Arial"/>
              </a:rPr>
              <a:t>This infection has become more common with </a:t>
            </a:r>
            <a:endParaRPr sz="2400">
              <a:latin typeface="Arial"/>
              <a:ea typeface="Arial"/>
              <a:cs typeface="Arial"/>
              <a:sym typeface="Arial"/>
            </a:endParaRPr>
          </a:p>
          <a:p>
            <a:pPr indent="0" lvl="0" marL="0" rtl="1" algn="l">
              <a:lnSpc>
                <a:spcPct val="100000"/>
              </a:lnSpc>
              <a:spcBef>
                <a:spcPts val="600"/>
              </a:spcBef>
              <a:spcAft>
                <a:spcPts val="0"/>
              </a:spcAft>
              <a:buSzPts val="1920"/>
              <a:buNone/>
            </a:pPr>
            <a:r>
              <a:rPr lang="en-US" sz="2400">
                <a:latin typeface="Arial"/>
                <a:ea typeface="Arial"/>
                <a:cs typeface="Arial"/>
                <a:sym typeface="Arial"/>
              </a:rPr>
              <a:t>increased soft contact lens user.</a:t>
            </a:r>
            <a:endParaRPr/>
          </a:p>
          <a:p>
            <a:pPr indent="0" lvl="0" marL="0" rtl="1" algn="l">
              <a:lnSpc>
                <a:spcPct val="100000"/>
              </a:lnSpc>
              <a:spcBef>
                <a:spcPts val="600"/>
              </a:spcBef>
              <a:spcAft>
                <a:spcPts val="0"/>
              </a:spcAft>
              <a:buSzPts val="1920"/>
              <a:buNone/>
            </a:pPr>
            <a:r>
              <a:t/>
            </a:r>
            <a:endParaRPr sz="2400">
              <a:latin typeface="Arial"/>
              <a:ea typeface="Arial"/>
              <a:cs typeface="Arial"/>
              <a:sym typeface="Arial"/>
            </a:endParaRPr>
          </a:p>
          <a:p>
            <a:pPr indent="0" lvl="0" marL="0" rtl="1" algn="l">
              <a:lnSpc>
                <a:spcPct val="100000"/>
              </a:lnSpc>
              <a:spcBef>
                <a:spcPts val="600"/>
              </a:spcBef>
              <a:spcAft>
                <a:spcPts val="0"/>
              </a:spcAft>
              <a:buSzPts val="1920"/>
              <a:buNone/>
            </a:pPr>
            <a:r>
              <a:rPr lang="en-US" sz="2400">
                <a:latin typeface="Arial"/>
                <a:ea typeface="Arial"/>
                <a:cs typeface="Arial"/>
                <a:sym typeface="Arial"/>
              </a:rPr>
              <a:t>Severe persistent painful infection &amp; the corneal nerves are infiltrated.</a:t>
            </a:r>
            <a:endParaRPr/>
          </a:p>
          <a:p>
            <a:pPr indent="-182879" lvl="8" marL="2130552" rtl="1" algn="l">
              <a:lnSpc>
                <a:spcPct val="100000"/>
              </a:lnSpc>
              <a:spcBef>
                <a:spcPts val="240"/>
              </a:spcBef>
              <a:spcAft>
                <a:spcPts val="0"/>
              </a:spcAft>
              <a:buSzPts val="1200"/>
              <a:buChar char="●"/>
            </a:pPr>
            <a:r>
              <a:rPr lang="en-US" sz="1200">
                <a:latin typeface="Arial"/>
                <a:ea typeface="Arial"/>
                <a:cs typeface="Arial"/>
                <a:sym typeface="Arial"/>
              </a:rPr>
              <a:t>I</a:t>
            </a:r>
            <a:endParaRPr/>
          </a:p>
          <a:p>
            <a:pPr indent="-283464" lvl="0" marL="365760" rtl="1" algn="l">
              <a:lnSpc>
                <a:spcPct val="100000"/>
              </a:lnSpc>
              <a:spcBef>
                <a:spcPts val="600"/>
              </a:spcBef>
              <a:spcAft>
                <a:spcPts val="0"/>
              </a:spcAft>
              <a:buSzPts val="1920"/>
              <a:buChar char="⚫"/>
            </a:pPr>
            <a:r>
              <a:rPr lang="en-US" sz="2400">
                <a:latin typeface="Arial"/>
                <a:ea typeface="Arial"/>
                <a:cs typeface="Arial"/>
                <a:sym typeface="Arial"/>
              </a:rPr>
              <a:t> DX is by scraping of the amoeba from the cornea &amp; culture on a special plate with E.coli.</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6"/>
          <p:cNvSpPr txBox="1"/>
          <p:nvPr>
            <p:ph idx="1" type="body"/>
          </p:nvPr>
        </p:nvSpPr>
        <p:spPr>
          <a:xfrm>
            <a:off x="1143000" y="381000"/>
            <a:ext cx="7497763"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1776"/>
              <a:buChar char="⚫"/>
            </a:pPr>
            <a:r>
              <a:rPr b="1" lang="en-US" sz="2220">
                <a:latin typeface="Arial"/>
                <a:ea typeface="Arial"/>
                <a:cs typeface="Arial"/>
                <a:sym typeface="Arial"/>
              </a:rPr>
              <a:t>Treatment :</a:t>
            </a:r>
            <a:endParaRPr/>
          </a:p>
          <a:p>
            <a:pPr indent="-237744" lvl="1" marL="640080" rtl="1" algn="r">
              <a:lnSpc>
                <a:spcPct val="100000"/>
              </a:lnSpc>
              <a:spcBef>
                <a:spcPts val="550"/>
              </a:spcBef>
              <a:spcAft>
                <a:spcPts val="0"/>
              </a:spcAft>
              <a:buSzPts val="2220"/>
              <a:buChar char="◦"/>
            </a:pPr>
            <a:r>
              <a:rPr lang="en-US" sz="2220">
                <a:latin typeface="Arial"/>
                <a:ea typeface="Arial"/>
                <a:cs typeface="Arial"/>
                <a:sym typeface="Arial"/>
              </a:rPr>
              <a:t>Is long, involves </a:t>
            </a:r>
            <a:r>
              <a:rPr b="1" lang="en-US" sz="2220">
                <a:latin typeface="Arial"/>
                <a:ea typeface="Arial"/>
                <a:cs typeface="Arial"/>
                <a:sym typeface="Arial"/>
              </a:rPr>
              <a:t>toxic </a:t>
            </a:r>
            <a:r>
              <a:rPr lang="en-US" sz="2220">
                <a:latin typeface="Arial"/>
                <a:ea typeface="Arial"/>
                <a:cs typeface="Arial"/>
                <a:sym typeface="Arial"/>
              </a:rPr>
              <a:t>medications, and may be unsuccessful in curing the infection if involves the posterior cornea.  </a:t>
            </a:r>
            <a:endParaRPr/>
          </a:p>
          <a:p>
            <a:pPr indent="-237744" lvl="1" marL="640080" rtl="1" algn="r">
              <a:lnSpc>
                <a:spcPct val="100000"/>
              </a:lnSpc>
              <a:spcBef>
                <a:spcPts val="550"/>
              </a:spcBef>
              <a:spcAft>
                <a:spcPts val="0"/>
              </a:spcAft>
              <a:buSzPts val="2220"/>
              <a:buChar char="◦"/>
            </a:pPr>
            <a:r>
              <a:rPr lang="en-US" sz="2220">
                <a:latin typeface="Arial"/>
                <a:ea typeface="Arial"/>
                <a:cs typeface="Arial"/>
                <a:sym typeface="Arial"/>
              </a:rPr>
              <a:t>A combination of topical </a:t>
            </a:r>
            <a:r>
              <a:rPr b="1" lang="en-US" sz="2220">
                <a:latin typeface="Arial"/>
                <a:ea typeface="Arial"/>
                <a:cs typeface="Arial"/>
                <a:sym typeface="Arial"/>
              </a:rPr>
              <a:t>anti-amoebic agents, </a:t>
            </a:r>
            <a:r>
              <a:rPr lang="en-US" sz="2220">
                <a:latin typeface="Arial"/>
                <a:ea typeface="Arial"/>
                <a:cs typeface="Arial"/>
                <a:sym typeface="Arial"/>
              </a:rPr>
              <a:t>including</a:t>
            </a:r>
            <a:r>
              <a:rPr b="1" lang="en-US" sz="2220">
                <a:latin typeface="Arial"/>
                <a:ea typeface="Arial"/>
                <a:cs typeface="Arial"/>
                <a:sym typeface="Arial"/>
              </a:rPr>
              <a:t> biguanides </a:t>
            </a:r>
            <a:r>
              <a:rPr lang="en-US" sz="2220">
                <a:latin typeface="Arial"/>
                <a:ea typeface="Arial"/>
                <a:cs typeface="Arial"/>
                <a:sym typeface="Arial"/>
              </a:rPr>
              <a:t>(eg, PHMB (polyhexamethylene biguanide) and </a:t>
            </a:r>
            <a:r>
              <a:rPr b="1" lang="en-US" sz="2220">
                <a:latin typeface="Arial"/>
                <a:ea typeface="Arial"/>
                <a:cs typeface="Arial"/>
                <a:sym typeface="Arial"/>
              </a:rPr>
              <a:t>chlorhexidine</a:t>
            </a:r>
            <a:r>
              <a:rPr lang="en-US" sz="2220">
                <a:latin typeface="Arial"/>
                <a:ea typeface="Arial"/>
                <a:cs typeface="Arial"/>
                <a:sym typeface="Arial"/>
              </a:rPr>
              <a:t>, </a:t>
            </a:r>
            <a:r>
              <a:rPr b="1" lang="en-US" sz="2220">
                <a:latin typeface="Arial"/>
                <a:ea typeface="Arial"/>
                <a:cs typeface="Arial"/>
                <a:sym typeface="Arial"/>
              </a:rPr>
              <a:t>diamidines</a:t>
            </a:r>
            <a:r>
              <a:rPr lang="en-US" sz="2220">
                <a:latin typeface="Arial"/>
                <a:ea typeface="Arial"/>
                <a:cs typeface="Arial"/>
                <a:sym typeface="Arial"/>
              </a:rPr>
              <a:t> (eg, propamidine) and </a:t>
            </a:r>
            <a:r>
              <a:rPr b="1" lang="en-US" sz="2220">
                <a:latin typeface="Arial"/>
                <a:ea typeface="Arial"/>
                <a:cs typeface="Arial"/>
                <a:sym typeface="Arial"/>
              </a:rPr>
              <a:t>aminoglycosides</a:t>
            </a:r>
            <a:r>
              <a:rPr lang="en-US" sz="2220">
                <a:latin typeface="Arial"/>
                <a:ea typeface="Arial"/>
                <a:cs typeface="Arial"/>
                <a:sym typeface="Arial"/>
              </a:rPr>
              <a:t> (eg, neomycin) are typically used.  </a:t>
            </a:r>
            <a:endParaRPr/>
          </a:p>
          <a:p>
            <a:pPr indent="-237744" lvl="1" marL="640080" rtl="1" algn="r">
              <a:lnSpc>
                <a:spcPct val="100000"/>
              </a:lnSpc>
              <a:spcBef>
                <a:spcPts val="550"/>
              </a:spcBef>
              <a:spcAft>
                <a:spcPts val="0"/>
              </a:spcAft>
              <a:buSzPts val="2220"/>
              <a:buChar char="◦"/>
            </a:pPr>
            <a:r>
              <a:rPr lang="en-US" sz="2220">
                <a:latin typeface="Arial"/>
                <a:ea typeface="Arial"/>
                <a:cs typeface="Arial"/>
                <a:sym typeface="Arial"/>
              </a:rPr>
              <a:t>The use of topical steroids is controversial.  It clearly improves patient comfort, but may potentiate the infection by conversion of the cyst to trophozoites.</a:t>
            </a:r>
            <a:endParaRPr sz="222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2000"/>
              <a:buFont typeface="Arial"/>
              <a:buNone/>
            </a:pPr>
            <a:r>
              <a:rPr i="1" lang="en-US" sz="2000">
                <a:latin typeface="Arial"/>
                <a:ea typeface="Arial"/>
                <a:cs typeface="Arial"/>
                <a:sym typeface="Arial"/>
              </a:rPr>
              <a:t>Acanthamoebic Keratitis, Perineural Infiltrate:typical are an irregular epithelium without defects, localized stromal edema with </a:t>
            </a:r>
            <a:r>
              <a:rPr i="1" lang="en-US" sz="1800">
                <a:latin typeface="Arial"/>
                <a:ea typeface="Arial"/>
                <a:cs typeface="Arial"/>
                <a:sym typeface="Arial"/>
              </a:rPr>
              <a:t>infiltration</a:t>
            </a:r>
            <a:r>
              <a:rPr i="1" lang="en-US">
                <a:latin typeface="Arial"/>
                <a:ea typeface="Arial"/>
                <a:cs typeface="Arial"/>
                <a:sym typeface="Arial"/>
              </a:rPr>
              <a:t>. </a:t>
            </a:r>
            <a:endParaRPr/>
          </a:p>
        </p:txBody>
      </p:sp>
      <p:pic>
        <p:nvPicPr>
          <p:cNvPr id="318" name="Google Shape;318;p47"/>
          <p:cNvPicPr preferRelativeResize="0"/>
          <p:nvPr>
            <p:ph idx="1" type="body"/>
          </p:nvPr>
        </p:nvPicPr>
        <p:blipFill rotWithShape="1">
          <a:blip r:embed="rId3">
            <a:alphaModFix/>
          </a:blip>
          <a:srcRect b="0" l="0" r="0" t="0"/>
          <a:stretch/>
        </p:blipFill>
        <p:spPr>
          <a:xfrm>
            <a:off x="2832100" y="1690687"/>
            <a:ext cx="4705350" cy="4314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800"/>
              <a:buFont typeface="Algerian"/>
              <a:buNone/>
            </a:pPr>
            <a:r>
              <a:rPr b="1" lang="en-US" sz="4800">
                <a:solidFill>
                  <a:schemeClr val="dk1"/>
                </a:solidFill>
                <a:latin typeface="Algerian"/>
                <a:ea typeface="Algerian"/>
                <a:cs typeface="Algerian"/>
                <a:sym typeface="Algerian"/>
              </a:rPr>
              <a:t>KERATOCONUS</a:t>
            </a:r>
            <a:endParaRPr b="1" sz="4800">
              <a:solidFill>
                <a:schemeClr val="dk1"/>
              </a:solidFill>
              <a:latin typeface="Algerian"/>
              <a:ea typeface="Algerian"/>
              <a:cs typeface="Algerian"/>
              <a:sym typeface="Algerian"/>
            </a:endParaRPr>
          </a:p>
        </p:txBody>
      </p:sp>
      <p:pic>
        <p:nvPicPr>
          <p:cNvPr descr="190px-Keratoconus_eye" id="324" name="Google Shape;324;p48"/>
          <p:cNvPicPr preferRelativeResize="0"/>
          <p:nvPr>
            <p:ph idx="1" type="body"/>
          </p:nvPr>
        </p:nvPicPr>
        <p:blipFill rotWithShape="1">
          <a:blip r:embed="rId3">
            <a:alphaModFix/>
          </a:blip>
          <a:srcRect b="0" l="0" r="0" t="0"/>
          <a:stretch/>
        </p:blipFill>
        <p:spPr>
          <a:xfrm>
            <a:off x="5076190" y="3683508"/>
            <a:ext cx="217170" cy="32918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9"/>
          <p:cNvSpPr txBox="1"/>
          <p:nvPr>
            <p:ph type="title"/>
          </p:nvPr>
        </p:nvSpPr>
        <p:spPr>
          <a:xfrm>
            <a:off x="990600" y="228600"/>
            <a:ext cx="7497763"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200"/>
              <a:buFont typeface="Arial"/>
              <a:buNone/>
            </a:pPr>
            <a:r>
              <a:rPr lang="en-US" sz="4200">
                <a:solidFill>
                  <a:schemeClr val="dk1"/>
                </a:solidFill>
                <a:latin typeface="Arial"/>
                <a:ea typeface="Arial"/>
                <a:cs typeface="Arial"/>
                <a:sym typeface="Arial"/>
              </a:rPr>
              <a:t>DEFINITION</a:t>
            </a:r>
            <a:endParaRPr sz="4200">
              <a:solidFill>
                <a:schemeClr val="dk1"/>
              </a:solidFill>
              <a:latin typeface="Arial"/>
              <a:ea typeface="Arial"/>
              <a:cs typeface="Arial"/>
              <a:sym typeface="Arial"/>
            </a:endParaRPr>
          </a:p>
        </p:txBody>
      </p:sp>
      <p:sp>
        <p:nvSpPr>
          <p:cNvPr id="331" name="Google Shape;331;p49"/>
          <p:cNvSpPr txBox="1"/>
          <p:nvPr>
            <p:ph idx="1" type="body"/>
          </p:nvPr>
        </p:nvSpPr>
        <p:spPr>
          <a:xfrm>
            <a:off x="1066800" y="1219200"/>
            <a:ext cx="7497763"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lang="en-US" sz="2800">
                <a:latin typeface="Arial"/>
                <a:ea typeface="Arial"/>
                <a:cs typeface="Arial"/>
                <a:sym typeface="Arial"/>
              </a:rPr>
              <a:t>Greek words: kerato = cornea; </a:t>
            </a:r>
            <a:endParaRPr/>
          </a:p>
          <a:p>
            <a:pPr indent="-283464" lvl="0" marL="365760" rtl="1" algn="r">
              <a:lnSpc>
                <a:spcPct val="100000"/>
              </a:lnSpc>
              <a:spcBef>
                <a:spcPts val="600"/>
              </a:spcBef>
              <a:spcAft>
                <a:spcPts val="0"/>
              </a:spcAft>
              <a:buSzPts val="2240"/>
              <a:buFont typeface="Noto Sans Symbols"/>
              <a:buNone/>
            </a:pPr>
            <a:r>
              <a:rPr lang="en-US" sz="2800">
                <a:latin typeface="Arial"/>
                <a:ea typeface="Arial"/>
                <a:cs typeface="Arial"/>
                <a:sym typeface="Arial"/>
              </a:rPr>
              <a:t>                          conus = cone-shaped</a:t>
            </a:r>
            <a:endParaRPr/>
          </a:p>
          <a:p>
            <a:pPr indent="-283464" lvl="0" marL="365760" rtl="1" algn="r">
              <a:lnSpc>
                <a:spcPct val="100000"/>
              </a:lnSpc>
              <a:spcBef>
                <a:spcPts val="600"/>
              </a:spcBef>
              <a:spcAft>
                <a:spcPts val="0"/>
              </a:spcAft>
              <a:buSzPts val="2240"/>
              <a:buChar char="⚫"/>
            </a:pPr>
            <a:r>
              <a:rPr lang="en-US" sz="2800">
                <a:latin typeface="Arial"/>
                <a:ea typeface="Arial"/>
                <a:cs typeface="Arial"/>
                <a:sym typeface="Arial"/>
              </a:rPr>
              <a:t>Is a non-inflammatory condition of the cornea in which there is progressive central thinning of the cornea changing it from dome-shaped to cone-shaped. Causing vision to become blurred and distorted.</a:t>
            </a:r>
            <a:endParaRPr/>
          </a:p>
          <a:p>
            <a:pPr indent="-283464" lvl="0" marL="365760" rtl="1" algn="r">
              <a:lnSpc>
                <a:spcPct val="100000"/>
              </a:lnSpc>
              <a:spcBef>
                <a:spcPts val="600"/>
              </a:spcBef>
              <a:spcAft>
                <a:spcPts val="0"/>
              </a:spcAft>
              <a:buSzPts val="2240"/>
              <a:buChar char="⚫"/>
            </a:pPr>
            <a:r>
              <a:rPr lang="en-US" sz="2800">
                <a:latin typeface="Arial"/>
                <a:ea typeface="Arial"/>
                <a:cs typeface="Arial"/>
                <a:sym typeface="Arial"/>
              </a:rPr>
              <a:t>Classification:</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Based on severity of curvature</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Based on shape</a:t>
            </a:r>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Epidemiology</a:t>
            </a:r>
            <a:endParaRPr/>
          </a:p>
        </p:txBody>
      </p:sp>
      <p:sp>
        <p:nvSpPr>
          <p:cNvPr id="337" name="Google Shape;337;p50"/>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2560"/>
              <a:buChar char="⚫"/>
            </a:pPr>
            <a:r>
              <a:rPr lang="en-US"/>
              <a:t>Ages 10-25</a:t>
            </a:r>
            <a:endParaRPr/>
          </a:p>
          <a:p>
            <a:pPr indent="-283464" lvl="0" marL="365760" rtl="1" algn="l">
              <a:lnSpc>
                <a:spcPct val="100000"/>
              </a:lnSpc>
              <a:spcBef>
                <a:spcPts val="600"/>
              </a:spcBef>
              <a:spcAft>
                <a:spcPts val="0"/>
              </a:spcAft>
              <a:buSzPts val="2560"/>
              <a:buChar char="⚫"/>
            </a:pPr>
            <a:r>
              <a:rPr lang="en-US"/>
              <a:t>Females, South Asian</a:t>
            </a:r>
            <a:endParaRPr/>
          </a:p>
          <a:p>
            <a:pPr indent="-283464" lvl="0" marL="365760" rtl="1" algn="l">
              <a:lnSpc>
                <a:spcPct val="100000"/>
              </a:lnSpc>
              <a:spcBef>
                <a:spcPts val="600"/>
              </a:spcBef>
              <a:spcAft>
                <a:spcPts val="0"/>
              </a:spcAft>
              <a:buSzPts val="2560"/>
              <a:buChar char="⚫"/>
            </a:pPr>
            <a:r>
              <a:rPr lang="en-US"/>
              <a:t>Progresses gradually over 10-20 or more years then stabilizes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1"/>
          <p:cNvSpPr txBox="1"/>
          <p:nvPr>
            <p:ph idx="1" type="body"/>
          </p:nvPr>
        </p:nvSpPr>
        <p:spPr>
          <a:xfrm>
            <a:off x="990600" y="838200"/>
            <a:ext cx="7497763"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1920"/>
              <a:buChar char="⚫"/>
            </a:pPr>
            <a:r>
              <a:rPr lang="en-US" sz="2400">
                <a:latin typeface="Arial"/>
                <a:ea typeface="Arial"/>
                <a:cs typeface="Arial"/>
                <a:sym typeface="Arial"/>
              </a:rPr>
              <a:t>Based on severity of curvature</a:t>
            </a:r>
            <a:endParaRPr/>
          </a:p>
          <a:p>
            <a:pPr indent="-237744" lvl="1" marL="640080" rtl="1" algn="r">
              <a:lnSpc>
                <a:spcPct val="100000"/>
              </a:lnSpc>
              <a:spcBef>
                <a:spcPts val="550"/>
              </a:spcBef>
              <a:spcAft>
                <a:spcPts val="0"/>
              </a:spcAft>
              <a:buSzPts val="2400"/>
              <a:buChar char="◦"/>
            </a:pPr>
            <a:r>
              <a:rPr lang="en-US" sz="2400" u="sng">
                <a:latin typeface="Arial"/>
                <a:ea typeface="Arial"/>
                <a:cs typeface="Arial"/>
                <a:sym typeface="Arial"/>
              </a:rPr>
              <a:t>Mild : </a:t>
            </a:r>
            <a:r>
              <a:rPr lang="en-US" sz="2400">
                <a:latin typeface="Arial"/>
                <a:ea typeface="Arial"/>
                <a:cs typeface="Arial"/>
                <a:sym typeface="Arial"/>
              </a:rPr>
              <a:t>less than 48.00D </a:t>
            </a:r>
            <a:endParaRPr/>
          </a:p>
          <a:p>
            <a:pPr indent="-237744" lvl="1" marL="640080" rtl="1" algn="r">
              <a:lnSpc>
                <a:spcPct val="100000"/>
              </a:lnSpc>
              <a:spcBef>
                <a:spcPts val="550"/>
              </a:spcBef>
              <a:spcAft>
                <a:spcPts val="0"/>
              </a:spcAft>
              <a:buSzPts val="2400"/>
              <a:buChar char="◦"/>
            </a:pPr>
            <a:r>
              <a:rPr lang="en-US" sz="2400" u="sng">
                <a:latin typeface="Arial"/>
                <a:ea typeface="Arial"/>
                <a:cs typeface="Arial"/>
                <a:sym typeface="Arial"/>
              </a:rPr>
              <a:t>Moderate : </a:t>
            </a:r>
            <a:r>
              <a:rPr lang="en-US" sz="2400">
                <a:latin typeface="Arial"/>
                <a:ea typeface="Arial"/>
                <a:cs typeface="Arial"/>
                <a:sym typeface="Arial"/>
              </a:rPr>
              <a:t>48.00 to 54.00D</a:t>
            </a:r>
            <a:endParaRPr/>
          </a:p>
          <a:p>
            <a:pPr indent="-237744" lvl="1" marL="640080" rtl="1" algn="r">
              <a:lnSpc>
                <a:spcPct val="100000"/>
              </a:lnSpc>
              <a:spcBef>
                <a:spcPts val="550"/>
              </a:spcBef>
              <a:spcAft>
                <a:spcPts val="0"/>
              </a:spcAft>
              <a:buSzPts val="2400"/>
              <a:buChar char="◦"/>
            </a:pPr>
            <a:r>
              <a:rPr lang="en-US" sz="2400" u="sng">
                <a:latin typeface="Arial"/>
                <a:ea typeface="Arial"/>
                <a:cs typeface="Arial"/>
                <a:sym typeface="Arial"/>
              </a:rPr>
              <a:t>Severe : </a:t>
            </a:r>
            <a:r>
              <a:rPr lang="en-US" sz="2400">
                <a:latin typeface="Arial"/>
                <a:ea typeface="Arial"/>
                <a:cs typeface="Arial"/>
                <a:sym typeface="Arial"/>
              </a:rPr>
              <a:t> more than 54.00D</a:t>
            </a:r>
            <a:endParaRPr/>
          </a:p>
          <a:p>
            <a:pPr indent="-161543" lvl="0" marL="365760" rtl="1" algn="r">
              <a:lnSpc>
                <a:spcPct val="100000"/>
              </a:lnSpc>
              <a:spcBef>
                <a:spcPts val="600"/>
              </a:spcBef>
              <a:spcAft>
                <a:spcPts val="0"/>
              </a:spcAft>
              <a:buSzPts val="1920"/>
              <a:buNone/>
            </a:pPr>
            <a:r>
              <a:t/>
            </a:r>
            <a:endParaRPr sz="2400">
              <a:latin typeface="Arial"/>
              <a:ea typeface="Arial"/>
              <a:cs typeface="Arial"/>
              <a:sym typeface="Arial"/>
            </a:endParaRPr>
          </a:p>
          <a:p>
            <a:pPr indent="-283464" lvl="0" marL="365760" rtl="1" algn="r">
              <a:lnSpc>
                <a:spcPct val="100000"/>
              </a:lnSpc>
              <a:spcBef>
                <a:spcPts val="600"/>
              </a:spcBef>
              <a:spcAft>
                <a:spcPts val="0"/>
              </a:spcAft>
              <a:buSzPts val="1920"/>
              <a:buChar char="⚫"/>
            </a:pPr>
            <a:r>
              <a:rPr lang="en-US" sz="2400">
                <a:latin typeface="Arial"/>
                <a:ea typeface="Arial"/>
                <a:cs typeface="Arial"/>
                <a:sym typeface="Arial"/>
              </a:rPr>
              <a:t>Based on shape:</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Nipple cones (Small size 5mm )</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Oval cones (larger (5-6mm) ellipsoid)</a:t>
            </a:r>
            <a:endParaRPr/>
          </a:p>
          <a:p>
            <a:pPr indent="-237744" lvl="1" marL="640080" rtl="1" algn="r">
              <a:lnSpc>
                <a:spcPct val="100000"/>
              </a:lnSpc>
              <a:spcBef>
                <a:spcPts val="550"/>
              </a:spcBef>
              <a:spcAft>
                <a:spcPts val="0"/>
              </a:spcAft>
              <a:buSzPts val="2400"/>
              <a:buChar char="◦"/>
            </a:pPr>
            <a:r>
              <a:rPr lang="en-US" sz="2400">
                <a:latin typeface="Arial"/>
                <a:ea typeface="Arial"/>
                <a:cs typeface="Arial"/>
                <a:sym typeface="Arial"/>
              </a:rPr>
              <a:t>Globus cones (Largest &gt;6mm ,may involve over 75% of cornea. )</a:t>
            </a:r>
            <a:endParaRPr/>
          </a:p>
          <a:p>
            <a:pPr indent="-85344" lvl="1" marL="640080" rtl="1" algn="r">
              <a:lnSpc>
                <a:spcPct val="100000"/>
              </a:lnSpc>
              <a:spcBef>
                <a:spcPts val="550"/>
              </a:spcBef>
              <a:spcAft>
                <a:spcPts val="0"/>
              </a:spcAft>
              <a:buSzPts val="2400"/>
              <a:buNone/>
            </a:pPr>
            <a:r>
              <a:t/>
            </a:r>
            <a:endParaRPr sz="24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2"/>
          <p:cNvSpPr txBox="1"/>
          <p:nvPr>
            <p:ph type="title"/>
          </p:nvPr>
        </p:nvSpPr>
        <p:spPr>
          <a:xfrm>
            <a:off x="838200" y="228600"/>
            <a:ext cx="7497763"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000"/>
              <a:buFont typeface="Arial"/>
              <a:buNone/>
            </a:pPr>
            <a:r>
              <a:rPr lang="en-US" sz="4000">
                <a:solidFill>
                  <a:schemeClr val="dk1"/>
                </a:solidFill>
                <a:latin typeface="Arial"/>
                <a:ea typeface="Arial"/>
                <a:cs typeface="Arial"/>
                <a:sym typeface="Arial"/>
              </a:rPr>
              <a:t>PATHOPHYSIOLOGY</a:t>
            </a:r>
            <a:endParaRPr>
              <a:solidFill>
                <a:schemeClr val="dk1"/>
              </a:solidFill>
              <a:latin typeface="Arial"/>
              <a:ea typeface="Arial"/>
              <a:cs typeface="Arial"/>
              <a:sym typeface="Arial"/>
            </a:endParaRPr>
          </a:p>
        </p:txBody>
      </p:sp>
      <p:sp>
        <p:nvSpPr>
          <p:cNvPr id="349" name="Google Shape;349;p52"/>
          <p:cNvSpPr txBox="1"/>
          <p:nvPr>
            <p:ph idx="1" type="body"/>
          </p:nvPr>
        </p:nvSpPr>
        <p:spPr>
          <a:xfrm>
            <a:off x="863600" y="1295400"/>
            <a:ext cx="8280400" cy="4537075"/>
          </a:xfrm>
          <a:prstGeom prst="rect">
            <a:avLst/>
          </a:prstGeom>
          <a:noFill/>
          <a:ln>
            <a:noFill/>
          </a:ln>
        </p:spPr>
        <p:txBody>
          <a:bodyPr anchorCtr="0" anchor="t" bIns="45700" lIns="91425" spcFirstLastPara="1" rIns="91425" wrap="square" tIns="45700">
            <a:noAutofit/>
          </a:bodyPr>
          <a:lstStyle/>
          <a:p>
            <a:pPr indent="-283464" lvl="0" marL="365760" rtl="1" algn="r">
              <a:lnSpc>
                <a:spcPct val="90000"/>
              </a:lnSpc>
              <a:spcBef>
                <a:spcPts val="0"/>
              </a:spcBef>
              <a:spcAft>
                <a:spcPts val="0"/>
              </a:spcAft>
              <a:buSzPts val="1920"/>
              <a:buChar char="⚫"/>
            </a:pPr>
            <a:r>
              <a:rPr lang="en-US" sz="2400">
                <a:latin typeface="Arial"/>
                <a:ea typeface="Arial"/>
                <a:cs typeface="Arial"/>
                <a:sym typeface="Arial"/>
              </a:rPr>
              <a:t>All layers of the cornea are believed to be affected by KC, most notable features are the. </a:t>
            </a:r>
            <a:endParaRPr/>
          </a:p>
          <a:p>
            <a:pPr indent="-237744" lvl="1" marL="640080" rtl="1" algn="r">
              <a:lnSpc>
                <a:spcPct val="90000"/>
              </a:lnSpc>
              <a:spcBef>
                <a:spcPts val="550"/>
              </a:spcBef>
              <a:spcAft>
                <a:spcPts val="0"/>
              </a:spcAft>
              <a:buSzPts val="2400"/>
              <a:buChar char="◦"/>
            </a:pPr>
            <a:r>
              <a:rPr lang="en-US" sz="2400">
                <a:latin typeface="Arial"/>
                <a:ea typeface="Arial"/>
                <a:cs typeface="Arial"/>
                <a:sym typeface="Arial"/>
              </a:rPr>
              <a:t>1. Thinning of the corneal stroma.</a:t>
            </a:r>
            <a:endParaRPr/>
          </a:p>
          <a:p>
            <a:pPr indent="-237744" lvl="1" marL="640080" rtl="1" algn="r">
              <a:lnSpc>
                <a:spcPct val="90000"/>
              </a:lnSpc>
              <a:spcBef>
                <a:spcPts val="550"/>
              </a:spcBef>
              <a:spcAft>
                <a:spcPts val="0"/>
              </a:spcAft>
              <a:buSzPts val="2400"/>
              <a:buChar char="◦"/>
            </a:pPr>
            <a:r>
              <a:rPr lang="en-US" sz="2400">
                <a:latin typeface="Arial"/>
                <a:ea typeface="Arial"/>
                <a:cs typeface="Arial"/>
                <a:sym typeface="Arial"/>
              </a:rPr>
              <a:t>2. Ruptures in the Bowman layer.</a:t>
            </a:r>
            <a:endParaRPr/>
          </a:p>
          <a:p>
            <a:pPr indent="-237744" lvl="1" marL="640080" rtl="1" algn="r">
              <a:lnSpc>
                <a:spcPct val="90000"/>
              </a:lnSpc>
              <a:spcBef>
                <a:spcPts val="550"/>
              </a:spcBef>
              <a:spcAft>
                <a:spcPts val="0"/>
              </a:spcAft>
              <a:buSzPts val="2400"/>
              <a:buChar char="◦"/>
            </a:pPr>
            <a:r>
              <a:rPr lang="en-US" sz="2400">
                <a:latin typeface="Arial"/>
                <a:ea typeface="Arial"/>
                <a:cs typeface="Arial"/>
                <a:sym typeface="Arial"/>
              </a:rPr>
              <a:t>3. Deposition of iron in the basal epithelial cells, forming the Fleischer ring. </a:t>
            </a:r>
            <a:endParaRPr/>
          </a:p>
          <a:p>
            <a:pPr indent="-237744" lvl="1" marL="640080" rtl="1" algn="r">
              <a:lnSpc>
                <a:spcPct val="90000"/>
              </a:lnSpc>
              <a:spcBef>
                <a:spcPts val="550"/>
              </a:spcBef>
              <a:spcAft>
                <a:spcPts val="0"/>
              </a:spcAft>
              <a:buSzPts val="2400"/>
              <a:buChar char="◦"/>
            </a:pPr>
            <a:r>
              <a:rPr lang="en-US" sz="2400">
                <a:latin typeface="Arial"/>
                <a:ea typeface="Arial"/>
                <a:cs typeface="Arial"/>
                <a:sym typeface="Arial"/>
              </a:rPr>
              <a:t>4. Breaks in and folds close to the Descemet membrane result in acute hydrops and striae, respectively.</a:t>
            </a:r>
            <a:endParaRPr/>
          </a:p>
          <a:p>
            <a:pPr indent="-85344" lvl="1" marL="640080" rtl="1" algn="r">
              <a:lnSpc>
                <a:spcPct val="90000"/>
              </a:lnSpc>
              <a:spcBef>
                <a:spcPts val="550"/>
              </a:spcBef>
              <a:spcAft>
                <a:spcPts val="0"/>
              </a:spcAft>
              <a:buSzPts val="2400"/>
              <a:buNone/>
            </a:pPr>
            <a:r>
              <a:t/>
            </a:r>
            <a:endParaRPr sz="2400">
              <a:latin typeface="Arial"/>
              <a:ea typeface="Arial"/>
              <a:cs typeface="Arial"/>
              <a:sym typeface="Arial"/>
            </a:endParaRPr>
          </a:p>
          <a:p>
            <a:pPr indent="-283464" lvl="0" marL="365760" rtl="1" algn="r">
              <a:lnSpc>
                <a:spcPct val="90000"/>
              </a:lnSpc>
              <a:spcBef>
                <a:spcPts val="600"/>
              </a:spcBef>
              <a:spcAft>
                <a:spcPts val="0"/>
              </a:spcAft>
              <a:buSzPts val="1920"/>
              <a:buFont typeface="Gill Sans"/>
              <a:buNone/>
            </a:pPr>
            <a:r>
              <a:t/>
            </a:r>
            <a:endParaRPr sz="2400">
              <a:latin typeface="Arial"/>
              <a:ea typeface="Arial"/>
              <a:cs typeface="Arial"/>
              <a:sym typeface="Arial"/>
            </a:endParaRPr>
          </a:p>
        </p:txBody>
      </p:sp>
      <p:pic>
        <p:nvPicPr>
          <p:cNvPr descr="Slide4" id="350" name="Google Shape;350;p52"/>
          <p:cNvPicPr preferRelativeResize="0"/>
          <p:nvPr/>
        </p:nvPicPr>
        <p:blipFill rotWithShape="1">
          <a:blip r:embed="rId3">
            <a:alphaModFix/>
          </a:blip>
          <a:srcRect b="0" l="0" r="0" t="0"/>
          <a:stretch/>
        </p:blipFill>
        <p:spPr>
          <a:xfrm>
            <a:off x="5410200" y="4321175"/>
            <a:ext cx="3429000" cy="25368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Etiology</a:t>
            </a:r>
            <a:endParaRPr/>
          </a:p>
        </p:txBody>
      </p:sp>
      <p:sp>
        <p:nvSpPr>
          <p:cNvPr id="356" name="Google Shape;356;p53"/>
          <p:cNvSpPr txBox="1"/>
          <p:nvPr>
            <p:ph idx="1" type="body"/>
          </p:nvPr>
        </p:nvSpPr>
        <p:spPr>
          <a:xfrm>
            <a:off x="539552" y="1628800"/>
            <a:ext cx="8229600" cy="4525963"/>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560"/>
              <a:buChar char="⚫"/>
            </a:pPr>
            <a:r>
              <a:rPr lang="en-US"/>
              <a:t>Unclear, some multifactorial genetics</a:t>
            </a:r>
            <a:endParaRPr/>
          </a:p>
          <a:p>
            <a:pPr indent="-283464" lvl="0" marL="365760" rtl="1" algn="r">
              <a:lnSpc>
                <a:spcPct val="100000"/>
              </a:lnSpc>
              <a:spcBef>
                <a:spcPts val="600"/>
              </a:spcBef>
              <a:spcAft>
                <a:spcPts val="0"/>
              </a:spcAft>
              <a:buSzPts val="2560"/>
              <a:buChar char="⚫"/>
            </a:pPr>
            <a:r>
              <a:rPr lang="en-US"/>
              <a:t>Associated with Down syndrome, Turner’s syndrome, atopic disorders, connective tissue disorders, eye rubbing,  vernal keratoconjuctivitis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3870"/>
              <a:buFont typeface="Gill Sans"/>
              <a:buNone/>
            </a:pPr>
            <a:br>
              <a:rPr lang="en-US" sz="3870"/>
            </a:br>
            <a:r>
              <a:rPr lang="en-US" sz="3870"/>
              <a:t>       Why the cornea is transperant?</a:t>
            </a:r>
            <a:endParaRPr sz="3870"/>
          </a:p>
        </p:txBody>
      </p:sp>
      <p:sp>
        <p:nvSpPr>
          <p:cNvPr id="139" name="Google Shape;139;p18"/>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2560"/>
              <a:buChar char="⚫"/>
            </a:pPr>
            <a:r>
              <a:rPr lang="en-US"/>
              <a:t>The cornea does not have </a:t>
            </a:r>
            <a:r>
              <a:rPr lang="en-US" u="sng"/>
              <a:t>blood vessels.</a:t>
            </a:r>
            <a:r>
              <a:rPr lang="en-US" sz="2800"/>
              <a:t> It gets oxygen directly through the air. </a:t>
            </a:r>
            <a:endParaRPr/>
          </a:p>
          <a:p>
            <a:pPr indent="-283464" lvl="0" marL="365760" rtl="1" algn="l">
              <a:lnSpc>
                <a:spcPct val="100000"/>
              </a:lnSpc>
              <a:spcBef>
                <a:spcPts val="600"/>
              </a:spcBef>
              <a:spcAft>
                <a:spcPts val="0"/>
              </a:spcAft>
              <a:buSzPts val="2560"/>
              <a:buChar char="⚫"/>
            </a:pPr>
            <a:r>
              <a:rPr lang="en-US" u="sng"/>
              <a:t>I</a:t>
            </a:r>
            <a:r>
              <a:rPr lang="en-US"/>
              <a:t>t receives nutrients via :</a:t>
            </a:r>
            <a:endParaRPr/>
          </a:p>
          <a:p>
            <a:pPr indent="-283464" lvl="0" marL="365760" rtl="1" algn="l">
              <a:lnSpc>
                <a:spcPct val="100000"/>
              </a:lnSpc>
              <a:spcBef>
                <a:spcPts val="600"/>
              </a:spcBef>
              <a:spcAft>
                <a:spcPts val="0"/>
              </a:spcAft>
              <a:buSzPts val="2560"/>
              <a:buFont typeface="Noto Sans Symbols"/>
              <a:buNone/>
            </a:pPr>
            <a:r>
              <a:rPr lang="en-US"/>
              <a:t>-diffusion from the tear fluid and the aqueous humour.</a:t>
            </a:r>
            <a:endParaRPr/>
          </a:p>
          <a:p>
            <a:pPr indent="-283464" lvl="0" marL="365760" rtl="1" algn="l">
              <a:lnSpc>
                <a:spcPct val="100000"/>
              </a:lnSpc>
              <a:spcBef>
                <a:spcPts val="600"/>
              </a:spcBef>
              <a:spcAft>
                <a:spcPts val="0"/>
              </a:spcAft>
              <a:buSzPts val="2560"/>
              <a:buChar char="⚫"/>
            </a:pPr>
            <a:r>
              <a:rPr lang="en-US"/>
              <a:t>Unmyelinated nerve endings.</a:t>
            </a:r>
            <a:endParaRPr/>
          </a:p>
          <a:p>
            <a:pPr indent="-283464" lvl="0" marL="365760" rtl="1" algn="l">
              <a:lnSpc>
                <a:spcPct val="100000"/>
              </a:lnSpc>
              <a:spcBef>
                <a:spcPts val="600"/>
              </a:spcBef>
              <a:spcAft>
                <a:spcPts val="0"/>
              </a:spcAft>
              <a:buSzPts val="2560"/>
              <a:buChar char="⚫"/>
            </a:pPr>
            <a:r>
              <a:rPr lang="en-US"/>
              <a:t>relative dehydration of cornea</a:t>
            </a:r>
            <a:endParaRPr/>
          </a:p>
          <a:p>
            <a:pPr indent="-283464" lvl="0" marL="365760" rtl="1" algn="l">
              <a:lnSpc>
                <a:spcPct val="100000"/>
              </a:lnSpc>
              <a:spcBef>
                <a:spcPts val="600"/>
              </a:spcBef>
              <a:spcAft>
                <a:spcPts val="0"/>
              </a:spcAft>
              <a:buSzPts val="2560"/>
              <a:buChar char="⚫"/>
            </a:pPr>
            <a:r>
              <a:rPr lang="en-US"/>
              <a:t>Regular arrangement of collagen fibiril </a:t>
            </a:r>
            <a:endParaRPr/>
          </a:p>
          <a:p>
            <a:pPr indent="-120903" lvl="0" marL="365760" rtl="1" algn="r">
              <a:lnSpc>
                <a:spcPct val="100000"/>
              </a:lnSpc>
              <a:spcBef>
                <a:spcPts val="600"/>
              </a:spcBef>
              <a:spcAft>
                <a:spcPts val="0"/>
              </a:spcAft>
              <a:buSzPts val="2560"/>
              <a:buNone/>
            </a:pPr>
            <a:r>
              <a:t/>
            </a:r>
            <a:endParaRPr/>
          </a:p>
          <a:p>
            <a:pPr indent="-120903" lvl="0" marL="365760" rtl="1" algn="r">
              <a:lnSpc>
                <a:spcPct val="100000"/>
              </a:lnSpc>
              <a:spcBef>
                <a:spcPts val="600"/>
              </a:spcBef>
              <a:spcAft>
                <a:spcPts val="0"/>
              </a:spcAft>
              <a:buSzPts val="256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Signs and Symptoms</a:t>
            </a:r>
            <a:endParaRPr/>
          </a:p>
        </p:txBody>
      </p:sp>
      <p:sp>
        <p:nvSpPr>
          <p:cNvPr id="362" name="Google Shape;362;p54"/>
          <p:cNvSpPr txBox="1"/>
          <p:nvPr>
            <p:ph idx="1" type="body"/>
          </p:nvPr>
        </p:nvSpPr>
        <p:spPr>
          <a:xfrm>
            <a:off x="549275" y="1600200"/>
            <a:ext cx="8042275" cy="4751388"/>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560"/>
              <a:buChar char="⚫"/>
            </a:pPr>
            <a:r>
              <a:rPr lang="en-US"/>
              <a:t>Progressive astigmatism</a:t>
            </a:r>
            <a:endParaRPr/>
          </a:p>
          <a:p>
            <a:pPr indent="-283464" lvl="0" marL="365760" rtl="1" algn="r">
              <a:lnSpc>
                <a:spcPct val="100000"/>
              </a:lnSpc>
              <a:spcBef>
                <a:spcPts val="600"/>
              </a:spcBef>
              <a:spcAft>
                <a:spcPts val="0"/>
              </a:spcAft>
              <a:buSzPts val="2560"/>
              <a:buChar char="⚫"/>
            </a:pPr>
            <a:r>
              <a:rPr lang="en-US"/>
              <a:t>Eventually unable to correct with glasses or soft contacts</a:t>
            </a:r>
            <a:endParaRPr/>
          </a:p>
          <a:p>
            <a:pPr indent="-283464" lvl="0" marL="365760" rtl="1" algn="r">
              <a:lnSpc>
                <a:spcPct val="100000"/>
              </a:lnSpc>
              <a:spcBef>
                <a:spcPts val="600"/>
              </a:spcBef>
              <a:spcAft>
                <a:spcPts val="0"/>
              </a:spcAft>
              <a:buSzPts val="2560"/>
              <a:buChar char="⚫"/>
            </a:pPr>
            <a:r>
              <a:rPr lang="en-US"/>
              <a:t>Night vision and far vision worsen</a:t>
            </a:r>
            <a:endParaRPr/>
          </a:p>
          <a:p>
            <a:pPr indent="-283464" lvl="0" marL="365760" rtl="1" algn="r">
              <a:lnSpc>
                <a:spcPct val="100000"/>
              </a:lnSpc>
              <a:spcBef>
                <a:spcPts val="600"/>
              </a:spcBef>
              <a:spcAft>
                <a:spcPts val="0"/>
              </a:spcAft>
              <a:buSzPts val="2560"/>
              <a:buChar char="⚫"/>
            </a:pPr>
            <a:r>
              <a:rPr lang="en-US"/>
              <a:t>Photophobia, itching, “ghost images” (monocular polyopia)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Signs and Symptoms</a:t>
            </a:r>
            <a:endParaRPr/>
          </a:p>
        </p:txBody>
      </p:sp>
      <p:sp>
        <p:nvSpPr>
          <p:cNvPr id="368" name="Google Shape;368;p55"/>
          <p:cNvSpPr txBox="1"/>
          <p:nvPr>
            <p:ph idx="1" type="body"/>
          </p:nvPr>
        </p:nvSpPr>
        <p:spPr>
          <a:xfrm>
            <a:off x="549275" y="1600200"/>
            <a:ext cx="4460875" cy="4343400"/>
          </a:xfrm>
          <a:prstGeom prst="rect">
            <a:avLst/>
          </a:prstGeom>
          <a:noFill/>
          <a:ln>
            <a:noFill/>
          </a:ln>
        </p:spPr>
        <p:txBody>
          <a:bodyPr anchorCtr="0" anchor="t" bIns="45700" lIns="91425" spcFirstLastPara="1" rIns="91425" wrap="square" tIns="45700">
            <a:noAutofit/>
          </a:bodyPr>
          <a:lstStyle/>
          <a:p>
            <a:pPr indent="-283464" lvl="0" marL="365760" rtl="1" algn="r">
              <a:lnSpc>
                <a:spcPct val="80000"/>
              </a:lnSpc>
              <a:spcBef>
                <a:spcPts val="0"/>
              </a:spcBef>
              <a:spcAft>
                <a:spcPts val="0"/>
              </a:spcAft>
              <a:buSzPts val="2368"/>
              <a:buChar char="⚫"/>
            </a:pPr>
            <a:r>
              <a:rPr lang="en-US" sz="2960"/>
              <a:t>Corneal hydrops- bulging cornea breaks Descemet’s membrane causing aqueous humor to flow into cornea, sudden pain and cloudy vision</a:t>
            </a:r>
            <a:endParaRPr/>
          </a:p>
          <a:p>
            <a:pPr indent="-283464" lvl="0" marL="365760" rtl="1" algn="r">
              <a:lnSpc>
                <a:spcPct val="80000"/>
              </a:lnSpc>
              <a:spcBef>
                <a:spcPts val="600"/>
              </a:spcBef>
              <a:spcAft>
                <a:spcPts val="0"/>
              </a:spcAft>
              <a:buSzPts val="2368"/>
              <a:buChar char="⚫"/>
            </a:pPr>
            <a:r>
              <a:rPr lang="en-US" sz="2960"/>
              <a:t>Resolves 6-8 weeks</a:t>
            </a:r>
            <a:endParaRPr/>
          </a:p>
          <a:p>
            <a:pPr indent="-283464" lvl="0" marL="365760" rtl="1" algn="r">
              <a:lnSpc>
                <a:spcPct val="80000"/>
              </a:lnSpc>
              <a:spcBef>
                <a:spcPts val="600"/>
              </a:spcBef>
              <a:spcAft>
                <a:spcPts val="0"/>
              </a:spcAft>
              <a:buSzPts val="2368"/>
              <a:buChar char="⚫"/>
            </a:pPr>
            <a:r>
              <a:rPr lang="en-US" sz="2960"/>
              <a:t>Corneal scarring but can flatten cornea</a:t>
            </a:r>
            <a:endParaRPr/>
          </a:p>
        </p:txBody>
      </p:sp>
      <p:pic>
        <p:nvPicPr>
          <p:cNvPr id="369" name="Google Shape;369;p55"/>
          <p:cNvPicPr preferRelativeResize="0"/>
          <p:nvPr/>
        </p:nvPicPr>
        <p:blipFill rotWithShape="1">
          <a:blip r:embed="rId3">
            <a:alphaModFix/>
          </a:blip>
          <a:srcRect b="0" l="0" r="0" t="0"/>
          <a:stretch/>
        </p:blipFill>
        <p:spPr>
          <a:xfrm>
            <a:off x="5243513" y="1885950"/>
            <a:ext cx="3559175" cy="35591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27130D"/>
              </a:buClr>
              <a:buSzPts val="3870"/>
              <a:buFont typeface="Arial"/>
              <a:buNone/>
            </a:pPr>
            <a:r>
              <a:rPr lang="en-US" sz="3870">
                <a:solidFill>
                  <a:srgbClr val="27130D"/>
                </a:solidFill>
                <a:latin typeface="Arial"/>
                <a:ea typeface="Arial"/>
                <a:cs typeface="Arial"/>
                <a:sym typeface="Arial"/>
              </a:rPr>
              <a:t>The Classic Signs Of Keratoconus</a:t>
            </a:r>
            <a:endParaRPr sz="3870">
              <a:solidFill>
                <a:srgbClr val="27130D"/>
              </a:solidFill>
              <a:latin typeface="Arial"/>
              <a:ea typeface="Arial"/>
              <a:cs typeface="Arial"/>
              <a:sym typeface="Arial"/>
            </a:endParaRPr>
          </a:p>
        </p:txBody>
      </p:sp>
      <p:sp>
        <p:nvSpPr>
          <p:cNvPr id="376" name="Google Shape;376;p56"/>
          <p:cNvSpPr txBox="1"/>
          <p:nvPr>
            <p:ph idx="1" type="body"/>
          </p:nvPr>
        </p:nvSpPr>
        <p:spPr>
          <a:xfrm>
            <a:off x="539750" y="1676400"/>
            <a:ext cx="5256213" cy="41148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Font typeface="Arial"/>
              <a:buNone/>
            </a:pPr>
            <a:r>
              <a:rPr lang="en-US" sz="2800" u="sng">
                <a:latin typeface="Arial"/>
                <a:ea typeface="Arial"/>
                <a:cs typeface="Arial"/>
                <a:sym typeface="Arial"/>
              </a:rPr>
              <a:t>Slit lamp</a:t>
            </a:r>
            <a:endParaRPr/>
          </a:p>
          <a:p>
            <a:pPr indent="-283464" lvl="0" marL="365760" rtl="1" algn="r">
              <a:lnSpc>
                <a:spcPct val="100000"/>
              </a:lnSpc>
              <a:spcBef>
                <a:spcPts val="600"/>
              </a:spcBef>
              <a:spcAft>
                <a:spcPts val="0"/>
              </a:spcAft>
              <a:buSzPts val="2240"/>
              <a:buChar char="⚫"/>
            </a:pPr>
            <a:r>
              <a:rPr b="1" lang="en-US" sz="2800">
                <a:latin typeface="Arial"/>
                <a:ea typeface="Arial"/>
                <a:cs typeface="Arial"/>
                <a:sym typeface="Arial"/>
              </a:rPr>
              <a:t>Fleischer's ring</a:t>
            </a:r>
            <a:r>
              <a:rPr lang="en-US" sz="2800">
                <a:latin typeface="Arial"/>
                <a:ea typeface="Arial"/>
                <a:cs typeface="Arial"/>
                <a:sym typeface="Arial"/>
              </a:rPr>
              <a:t> (an iron colored ring surrounding the cone)</a:t>
            </a:r>
            <a:endParaRPr/>
          </a:p>
          <a:p>
            <a:pPr indent="-283464" lvl="0" marL="365760" rtl="1" algn="r">
              <a:lnSpc>
                <a:spcPct val="100000"/>
              </a:lnSpc>
              <a:spcBef>
                <a:spcPts val="600"/>
              </a:spcBef>
              <a:spcAft>
                <a:spcPts val="0"/>
              </a:spcAft>
              <a:buSzPts val="2240"/>
              <a:buFont typeface="Gill Sans"/>
              <a:buNone/>
            </a:pPr>
            <a:r>
              <a:t/>
            </a:r>
            <a:endParaRPr sz="2800">
              <a:latin typeface="Arial"/>
              <a:ea typeface="Arial"/>
              <a:cs typeface="Arial"/>
              <a:sym typeface="Arial"/>
            </a:endParaRPr>
          </a:p>
        </p:txBody>
      </p:sp>
      <p:pic>
        <p:nvPicPr>
          <p:cNvPr descr="Keratoconus - Fleischer's Ring" id="377" name="Google Shape;377;p56"/>
          <p:cNvPicPr preferRelativeResize="0"/>
          <p:nvPr>
            <p:ph idx="2" type="body"/>
          </p:nvPr>
        </p:nvPicPr>
        <p:blipFill rotWithShape="1">
          <a:blip r:embed="rId3">
            <a:alphaModFix/>
          </a:blip>
          <a:srcRect b="0" l="0" r="0" t="0"/>
          <a:stretch/>
        </p:blipFill>
        <p:spPr>
          <a:xfrm>
            <a:off x="5453062" y="2958306"/>
            <a:ext cx="2428875" cy="18097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7"/>
          <p:cNvSpPr txBox="1"/>
          <p:nvPr>
            <p:ph idx="1" type="body"/>
          </p:nvPr>
        </p:nvSpPr>
        <p:spPr>
          <a:xfrm>
            <a:off x="914400" y="990600"/>
            <a:ext cx="4033838" cy="5211763"/>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b="1" lang="en-US" sz="2800">
                <a:latin typeface="Arial"/>
                <a:ea typeface="Arial"/>
                <a:cs typeface="Arial"/>
                <a:sym typeface="Arial"/>
              </a:rPr>
              <a:t>Vogt's striae </a:t>
            </a:r>
            <a:r>
              <a:rPr lang="en-US" sz="2800">
                <a:latin typeface="Arial"/>
                <a:ea typeface="Arial"/>
                <a:cs typeface="Arial"/>
                <a:sym typeface="Arial"/>
              </a:rPr>
              <a:t>(stress lines caused by corneal thinning) </a:t>
            </a:r>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a:p>
            <a:pPr indent="-283464" lvl="0" marL="365760" rtl="1" algn="r">
              <a:lnSpc>
                <a:spcPct val="100000"/>
              </a:lnSpc>
              <a:spcBef>
                <a:spcPts val="600"/>
              </a:spcBef>
              <a:spcAft>
                <a:spcPts val="0"/>
              </a:spcAft>
              <a:buSzPts val="2240"/>
              <a:buChar char="⚫"/>
            </a:pPr>
            <a:r>
              <a:rPr b="1" lang="en-US" sz="2800">
                <a:latin typeface="Arial"/>
                <a:ea typeface="Arial"/>
                <a:cs typeface="Arial"/>
                <a:sym typeface="Arial"/>
              </a:rPr>
              <a:t>Apical scarring </a:t>
            </a:r>
            <a:r>
              <a:rPr lang="en-US" sz="2800">
                <a:latin typeface="Arial"/>
                <a:ea typeface="Arial"/>
                <a:cs typeface="Arial"/>
                <a:sym typeface="Arial"/>
              </a:rPr>
              <a:t>(scarring at the apex of the cone).</a:t>
            </a:r>
            <a:endParaRPr/>
          </a:p>
        </p:txBody>
      </p:sp>
      <p:pic>
        <p:nvPicPr>
          <p:cNvPr descr="Keratoconus - Vogt's Striae" id="384" name="Google Shape;384;p57"/>
          <p:cNvPicPr preferRelativeResize="0"/>
          <p:nvPr>
            <p:ph idx="2" type="body"/>
          </p:nvPr>
        </p:nvPicPr>
        <p:blipFill rotWithShape="1">
          <a:blip r:embed="rId3">
            <a:alphaModFix/>
          </a:blip>
          <a:srcRect b="0" l="0" r="0" t="0"/>
          <a:stretch/>
        </p:blipFill>
        <p:spPr>
          <a:xfrm>
            <a:off x="4751388" y="0"/>
            <a:ext cx="4392612" cy="3251200"/>
          </a:xfrm>
          <a:prstGeom prst="rect">
            <a:avLst/>
          </a:prstGeom>
          <a:noFill/>
          <a:ln>
            <a:noFill/>
          </a:ln>
        </p:spPr>
      </p:pic>
      <p:pic>
        <p:nvPicPr>
          <p:cNvPr descr="Keratoconus - Apical Scarring" id="385" name="Google Shape;385;p57"/>
          <p:cNvPicPr preferRelativeResize="0"/>
          <p:nvPr>
            <p:ph idx="3" type="body"/>
          </p:nvPr>
        </p:nvPicPr>
        <p:blipFill rotWithShape="1">
          <a:blip r:embed="rId4">
            <a:alphaModFix/>
          </a:blip>
          <a:srcRect b="0" l="0" r="0" t="0"/>
          <a:stretch/>
        </p:blipFill>
        <p:spPr>
          <a:xfrm>
            <a:off x="5462587" y="4137025"/>
            <a:ext cx="2409825" cy="1790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8"/>
          <p:cNvSpPr txBox="1"/>
          <p:nvPr>
            <p:ph idx="1" type="body"/>
          </p:nvPr>
        </p:nvSpPr>
        <p:spPr>
          <a:xfrm>
            <a:off x="1219200" y="609600"/>
            <a:ext cx="4033838" cy="4525963"/>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b="1" lang="en-US" sz="2800">
                <a:latin typeface="Arial"/>
                <a:ea typeface="Arial"/>
                <a:cs typeface="Arial"/>
                <a:sym typeface="Arial"/>
              </a:rPr>
              <a:t>Corneal thinning:</a:t>
            </a:r>
            <a:endParaRPr/>
          </a:p>
          <a:p>
            <a:pPr indent="-283464" lvl="0" marL="365760" rtl="1" algn="r">
              <a:lnSpc>
                <a:spcPct val="100000"/>
              </a:lnSpc>
              <a:spcBef>
                <a:spcPts val="600"/>
              </a:spcBef>
              <a:spcAft>
                <a:spcPts val="0"/>
              </a:spcAft>
              <a:buSzPts val="2240"/>
              <a:buFont typeface="Arial"/>
              <a:buNone/>
            </a:pPr>
            <a:r>
              <a:rPr lang="en-US" sz="2800">
                <a:latin typeface="Arial"/>
                <a:ea typeface="Arial"/>
                <a:cs typeface="Arial"/>
                <a:sym typeface="Arial"/>
              </a:rPr>
              <a:t>   In advanced cases, the thinning of the central cornea can be seen on examination.</a:t>
            </a:r>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p:txBody>
      </p:sp>
      <p:pic>
        <p:nvPicPr>
          <p:cNvPr descr="Corneal Thinning" id="392" name="Google Shape;392;p58"/>
          <p:cNvPicPr preferRelativeResize="0"/>
          <p:nvPr>
            <p:ph idx="2" type="body"/>
          </p:nvPr>
        </p:nvPicPr>
        <p:blipFill rotWithShape="1">
          <a:blip r:embed="rId3">
            <a:alphaModFix/>
          </a:blip>
          <a:srcRect b="0" l="0" r="0" t="0"/>
          <a:stretch/>
        </p:blipFill>
        <p:spPr>
          <a:xfrm>
            <a:off x="4343400" y="3124200"/>
            <a:ext cx="4459288" cy="33813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9"/>
          <p:cNvSpPr txBox="1"/>
          <p:nvPr>
            <p:ph idx="1" type="body"/>
          </p:nvPr>
        </p:nvSpPr>
        <p:spPr>
          <a:xfrm>
            <a:off x="971550" y="908050"/>
            <a:ext cx="7550150" cy="4546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b="1" lang="en-US" sz="2800">
                <a:latin typeface="Arial"/>
                <a:ea typeface="Arial"/>
                <a:cs typeface="Arial"/>
                <a:sym typeface="Arial"/>
              </a:rPr>
              <a:t>Munson's sign: </a:t>
            </a:r>
            <a:endParaRPr/>
          </a:p>
          <a:p>
            <a:pPr indent="-237744" lvl="1" marL="640080" rtl="1" algn="r">
              <a:lnSpc>
                <a:spcPct val="100000"/>
              </a:lnSpc>
              <a:spcBef>
                <a:spcPts val="550"/>
              </a:spcBef>
              <a:spcAft>
                <a:spcPts val="0"/>
              </a:spcAft>
              <a:buSzPts val="2800"/>
              <a:buChar char="◦"/>
            </a:pPr>
            <a:r>
              <a:rPr lang="en-US">
                <a:latin typeface="Arial"/>
                <a:ea typeface="Arial"/>
                <a:cs typeface="Arial"/>
                <a:sym typeface="Arial"/>
              </a:rPr>
              <a:t>It’s an angulation of the lower lid during inferior gaze due to corneal protrusion</a:t>
            </a:r>
            <a:endParaRPr/>
          </a:p>
          <a:p>
            <a:pPr indent="-141223" lvl="0" marL="365760" rtl="1" algn="r">
              <a:lnSpc>
                <a:spcPct val="100000"/>
              </a:lnSpc>
              <a:spcBef>
                <a:spcPts val="600"/>
              </a:spcBef>
              <a:spcAft>
                <a:spcPts val="0"/>
              </a:spcAft>
              <a:buSzPts val="2240"/>
              <a:buNone/>
            </a:pPr>
            <a:r>
              <a:t/>
            </a:r>
            <a:endParaRPr sz="2800">
              <a:latin typeface="Arial"/>
              <a:ea typeface="Arial"/>
              <a:cs typeface="Arial"/>
              <a:sym typeface="Arial"/>
            </a:endParaRPr>
          </a:p>
        </p:txBody>
      </p:sp>
      <p:pic>
        <p:nvPicPr>
          <p:cNvPr descr="Clens7munson" id="399" name="Google Shape;399;p59"/>
          <p:cNvPicPr preferRelativeResize="0"/>
          <p:nvPr>
            <p:ph idx="2" type="body"/>
          </p:nvPr>
        </p:nvPicPr>
        <p:blipFill rotWithShape="1">
          <a:blip r:embed="rId3">
            <a:alphaModFix/>
          </a:blip>
          <a:srcRect b="0" l="0" r="0" t="0"/>
          <a:stretch/>
        </p:blipFill>
        <p:spPr>
          <a:xfrm>
            <a:off x="6582833" y="3805947"/>
            <a:ext cx="169333" cy="114469"/>
          </a:xfrm>
          <a:prstGeom prst="rect">
            <a:avLst/>
          </a:prstGeom>
          <a:noFill/>
          <a:ln cap="flat" cmpd="sng" w="12700">
            <a:solidFill>
              <a:srgbClr val="000000"/>
            </a:solidFill>
            <a:prstDash val="solid"/>
            <a:miter lim="800000"/>
            <a:headEnd len="sm" w="sm" type="none"/>
            <a:tailEnd len="sm" w="sm" type="none"/>
          </a:ln>
        </p:spPr>
      </p:pic>
      <p:pic>
        <p:nvPicPr>
          <p:cNvPr descr="C:\Users\user\Desktop\Keratoconus-with-Munsons-sign-USA-1965.jpg" id="400" name="Google Shape;400;p59"/>
          <p:cNvPicPr preferRelativeResize="0"/>
          <p:nvPr/>
        </p:nvPicPr>
        <p:blipFill rotWithShape="1">
          <a:blip r:embed="rId4">
            <a:alphaModFix/>
          </a:blip>
          <a:srcRect b="0" l="0" r="0" t="0"/>
          <a:stretch/>
        </p:blipFill>
        <p:spPr>
          <a:xfrm>
            <a:off x="533400" y="3124200"/>
            <a:ext cx="4613275" cy="3352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0"/>
          <p:cNvSpPr txBox="1"/>
          <p:nvPr>
            <p:ph idx="1" type="body"/>
          </p:nvPr>
        </p:nvSpPr>
        <p:spPr>
          <a:xfrm>
            <a:off x="990600" y="609600"/>
            <a:ext cx="8497888" cy="5241925"/>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240"/>
              <a:buChar char="⚫"/>
            </a:pPr>
            <a:r>
              <a:rPr b="1" lang="en-US" sz="2800">
                <a:latin typeface="Arial"/>
                <a:ea typeface="Arial"/>
                <a:cs typeface="Arial"/>
                <a:sym typeface="Arial"/>
              </a:rPr>
              <a:t>Photokeratoscope</a:t>
            </a:r>
            <a:r>
              <a:rPr lang="en-US" sz="2800">
                <a:latin typeface="Arial"/>
                <a:ea typeface="Arial"/>
                <a:cs typeface="Arial"/>
                <a:sym typeface="Arial"/>
              </a:rPr>
              <a:t> with </a:t>
            </a:r>
            <a:endParaRPr/>
          </a:p>
          <a:p>
            <a:pPr indent="-283464" lvl="0" marL="365760" rtl="1" algn="r">
              <a:lnSpc>
                <a:spcPct val="100000"/>
              </a:lnSpc>
              <a:spcBef>
                <a:spcPts val="600"/>
              </a:spcBef>
              <a:spcAft>
                <a:spcPts val="0"/>
              </a:spcAft>
              <a:buSzPts val="2240"/>
              <a:buFont typeface="Noto Sans Symbols"/>
              <a:buNone/>
            </a:pPr>
            <a:r>
              <a:rPr lang="en-US" sz="2800">
                <a:latin typeface="Arial"/>
                <a:ea typeface="Arial"/>
                <a:cs typeface="Arial"/>
                <a:sym typeface="Arial"/>
              </a:rPr>
              <a:t>   normal round curvature </a:t>
            </a:r>
            <a:endParaRPr/>
          </a:p>
          <a:p>
            <a:pPr indent="-283464" lvl="0" marL="365760" rtl="1" algn="r">
              <a:lnSpc>
                <a:spcPct val="100000"/>
              </a:lnSpc>
              <a:spcBef>
                <a:spcPts val="600"/>
              </a:spcBef>
              <a:spcAft>
                <a:spcPts val="0"/>
              </a:spcAft>
              <a:buSzPts val="2240"/>
              <a:buFont typeface="Gill Sans"/>
              <a:buNone/>
            </a:pPr>
            <a:r>
              <a:t/>
            </a:r>
            <a:endParaRPr sz="2800">
              <a:latin typeface="Arial"/>
              <a:ea typeface="Arial"/>
              <a:cs typeface="Arial"/>
              <a:sym typeface="Arial"/>
            </a:endParaRPr>
          </a:p>
          <a:p>
            <a:pPr indent="-283464" lvl="0" marL="365760" rtl="1" algn="r">
              <a:lnSpc>
                <a:spcPct val="100000"/>
              </a:lnSpc>
              <a:spcBef>
                <a:spcPts val="600"/>
              </a:spcBef>
              <a:spcAft>
                <a:spcPts val="0"/>
              </a:spcAft>
              <a:buSzPts val="2240"/>
              <a:buFont typeface="Gill Sans"/>
              <a:buNone/>
            </a:pPr>
            <a:r>
              <a:t/>
            </a:r>
            <a:endParaRPr sz="2800">
              <a:latin typeface="Arial"/>
              <a:ea typeface="Arial"/>
              <a:cs typeface="Arial"/>
              <a:sym typeface="Arial"/>
            </a:endParaRPr>
          </a:p>
          <a:p>
            <a:pPr indent="-283464" lvl="0" marL="365760" rtl="1" algn="r">
              <a:lnSpc>
                <a:spcPct val="100000"/>
              </a:lnSpc>
              <a:spcBef>
                <a:spcPts val="600"/>
              </a:spcBef>
              <a:spcAft>
                <a:spcPts val="0"/>
              </a:spcAft>
              <a:buSzPts val="2240"/>
              <a:buFont typeface="Gill Sans"/>
              <a:buNone/>
            </a:pPr>
            <a:r>
              <a:t/>
            </a:r>
            <a:endParaRPr sz="2800">
              <a:latin typeface="Arial"/>
              <a:ea typeface="Arial"/>
              <a:cs typeface="Arial"/>
              <a:sym typeface="Arial"/>
            </a:endParaRPr>
          </a:p>
          <a:p>
            <a:pPr indent="-283464" lvl="0" marL="365760" rtl="1" algn="r">
              <a:lnSpc>
                <a:spcPct val="100000"/>
              </a:lnSpc>
              <a:spcBef>
                <a:spcPts val="600"/>
              </a:spcBef>
              <a:spcAft>
                <a:spcPts val="0"/>
              </a:spcAft>
              <a:buSzPts val="2240"/>
              <a:buFont typeface="Arial"/>
              <a:buNone/>
            </a:pPr>
            <a:r>
              <a:rPr lang="en-US" sz="2800">
                <a:latin typeface="Arial"/>
                <a:ea typeface="Arial"/>
                <a:cs typeface="Arial"/>
                <a:sym typeface="Arial"/>
              </a:rPr>
              <a:t>Note the distorted pattern of the rings </a:t>
            </a:r>
            <a:endParaRPr/>
          </a:p>
          <a:p>
            <a:pPr indent="-283464" lvl="0" marL="365760" rtl="1" algn="r">
              <a:lnSpc>
                <a:spcPct val="100000"/>
              </a:lnSpc>
              <a:spcBef>
                <a:spcPts val="600"/>
              </a:spcBef>
              <a:spcAft>
                <a:spcPts val="0"/>
              </a:spcAft>
              <a:buSzPts val="2240"/>
              <a:buFont typeface="Gill Sans"/>
              <a:buNone/>
            </a:pPr>
            <a:r>
              <a:t/>
            </a:r>
            <a:endParaRPr sz="2800">
              <a:latin typeface="Arial"/>
              <a:ea typeface="Arial"/>
              <a:cs typeface="Arial"/>
              <a:sym typeface="Arial"/>
            </a:endParaRPr>
          </a:p>
          <a:p>
            <a:pPr indent="-283464" lvl="0" marL="365760" rtl="1" algn="r">
              <a:lnSpc>
                <a:spcPct val="100000"/>
              </a:lnSpc>
              <a:spcBef>
                <a:spcPts val="600"/>
              </a:spcBef>
              <a:spcAft>
                <a:spcPts val="0"/>
              </a:spcAft>
              <a:buSzPts val="2240"/>
              <a:buFont typeface="Gill Sans"/>
              <a:buNone/>
            </a:pPr>
            <a:r>
              <a:t/>
            </a:r>
            <a:endParaRPr sz="2800">
              <a:latin typeface="Arial"/>
              <a:ea typeface="Arial"/>
              <a:cs typeface="Arial"/>
              <a:sym typeface="Arial"/>
            </a:endParaRPr>
          </a:p>
        </p:txBody>
      </p:sp>
      <p:pic>
        <p:nvPicPr>
          <p:cNvPr descr="Normal keratoscopy" id="407" name="Google Shape;407;p60"/>
          <p:cNvPicPr preferRelativeResize="0"/>
          <p:nvPr/>
        </p:nvPicPr>
        <p:blipFill rotWithShape="1">
          <a:blip r:embed="rId3">
            <a:alphaModFix/>
          </a:blip>
          <a:srcRect b="0" l="0" r="0" t="0"/>
          <a:stretch/>
        </p:blipFill>
        <p:spPr>
          <a:xfrm>
            <a:off x="827584" y="381000"/>
            <a:ext cx="3352800" cy="2554288"/>
          </a:xfrm>
          <a:prstGeom prst="rect">
            <a:avLst/>
          </a:prstGeom>
          <a:noFill/>
          <a:ln>
            <a:noFill/>
          </a:ln>
        </p:spPr>
      </p:pic>
      <p:pic>
        <p:nvPicPr>
          <p:cNvPr descr="Moderate keratoconus" id="408" name="Google Shape;408;p60"/>
          <p:cNvPicPr preferRelativeResize="0"/>
          <p:nvPr/>
        </p:nvPicPr>
        <p:blipFill rotWithShape="1">
          <a:blip r:embed="rId4">
            <a:alphaModFix/>
          </a:blip>
          <a:srcRect b="0" l="0" r="0" t="0"/>
          <a:stretch/>
        </p:blipFill>
        <p:spPr>
          <a:xfrm>
            <a:off x="1043608" y="3886200"/>
            <a:ext cx="3697288" cy="26162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Diagnosis</a:t>
            </a:r>
            <a:endParaRPr/>
          </a:p>
        </p:txBody>
      </p:sp>
      <p:sp>
        <p:nvSpPr>
          <p:cNvPr id="414" name="Google Shape;414;p61"/>
          <p:cNvSpPr txBox="1"/>
          <p:nvPr>
            <p:ph idx="1" type="body"/>
          </p:nvPr>
        </p:nvSpPr>
        <p:spPr>
          <a:xfrm>
            <a:off x="549275" y="1600200"/>
            <a:ext cx="8042275" cy="1336675"/>
          </a:xfrm>
          <a:prstGeom prst="rect">
            <a:avLst/>
          </a:prstGeom>
          <a:noFill/>
          <a:ln>
            <a:noFill/>
          </a:ln>
        </p:spPr>
        <p:txBody>
          <a:bodyPr anchorCtr="0" anchor="t" bIns="45700" lIns="91425" spcFirstLastPara="1" rIns="91425" wrap="square" tIns="45700">
            <a:noAutofit/>
          </a:bodyPr>
          <a:lstStyle/>
          <a:p>
            <a:pPr indent="-283464" lvl="0" marL="365760" rtl="1" algn="r">
              <a:lnSpc>
                <a:spcPct val="90000"/>
              </a:lnSpc>
              <a:spcBef>
                <a:spcPts val="0"/>
              </a:spcBef>
              <a:spcAft>
                <a:spcPts val="0"/>
              </a:spcAft>
              <a:buSzPts val="2368"/>
              <a:buChar char="⚫"/>
            </a:pPr>
            <a:r>
              <a:rPr lang="en-US" sz="2960"/>
              <a:t>Computerized Corneal Topography to analyze the curvature of the cornea shows steep curvature usually inferiorly</a:t>
            </a:r>
            <a:endParaRPr/>
          </a:p>
          <a:p>
            <a:pPr indent="-133096" lvl="0" marL="365760" rtl="1" algn="r">
              <a:lnSpc>
                <a:spcPct val="90000"/>
              </a:lnSpc>
              <a:spcBef>
                <a:spcPts val="600"/>
              </a:spcBef>
              <a:spcAft>
                <a:spcPts val="0"/>
              </a:spcAft>
              <a:buSzPts val="2368"/>
              <a:buNone/>
            </a:pPr>
            <a:r>
              <a:t/>
            </a:r>
            <a:endParaRPr sz="2960"/>
          </a:p>
        </p:txBody>
      </p:sp>
      <p:pic>
        <p:nvPicPr>
          <p:cNvPr id="415" name="Google Shape;415;p61"/>
          <p:cNvPicPr preferRelativeResize="0"/>
          <p:nvPr/>
        </p:nvPicPr>
        <p:blipFill rotWithShape="1">
          <a:blip r:embed="rId3">
            <a:alphaModFix/>
          </a:blip>
          <a:srcRect b="0" l="0" r="0" t="0"/>
          <a:stretch/>
        </p:blipFill>
        <p:spPr>
          <a:xfrm>
            <a:off x="301625" y="3228975"/>
            <a:ext cx="4352925" cy="3281363"/>
          </a:xfrm>
          <a:prstGeom prst="rect">
            <a:avLst/>
          </a:prstGeom>
          <a:noFill/>
          <a:ln>
            <a:noFill/>
          </a:ln>
        </p:spPr>
      </p:pic>
      <p:pic>
        <p:nvPicPr>
          <p:cNvPr id="416" name="Google Shape;416;p61"/>
          <p:cNvPicPr preferRelativeResize="0"/>
          <p:nvPr/>
        </p:nvPicPr>
        <p:blipFill rotWithShape="1">
          <a:blip r:embed="rId4">
            <a:alphaModFix/>
          </a:blip>
          <a:srcRect b="0" l="0" r="0" t="0"/>
          <a:stretch/>
        </p:blipFill>
        <p:spPr>
          <a:xfrm>
            <a:off x="4797425" y="2617788"/>
            <a:ext cx="4181475" cy="3987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Treatment</a:t>
            </a:r>
            <a:endParaRPr/>
          </a:p>
        </p:txBody>
      </p:sp>
      <p:sp>
        <p:nvSpPr>
          <p:cNvPr id="422" name="Google Shape;422;p62"/>
          <p:cNvSpPr txBox="1"/>
          <p:nvPr>
            <p:ph idx="1" type="body"/>
          </p:nvPr>
        </p:nvSpPr>
        <p:spPr>
          <a:xfrm>
            <a:off x="549275" y="1600200"/>
            <a:ext cx="8042275" cy="4997450"/>
          </a:xfrm>
          <a:prstGeom prst="rect">
            <a:avLst/>
          </a:prstGeom>
          <a:noFill/>
          <a:ln>
            <a:noFill/>
          </a:ln>
        </p:spPr>
        <p:txBody>
          <a:bodyPr anchorCtr="0" anchor="t" bIns="45700" lIns="91425" spcFirstLastPara="1" rIns="91425" wrap="square" tIns="45700">
            <a:noAutofit/>
          </a:bodyPr>
          <a:lstStyle/>
          <a:p>
            <a:pPr indent="-283464" lvl="0" marL="365760" rtl="1" algn="l">
              <a:lnSpc>
                <a:spcPct val="90000"/>
              </a:lnSpc>
              <a:spcBef>
                <a:spcPts val="0"/>
              </a:spcBef>
              <a:spcAft>
                <a:spcPts val="0"/>
              </a:spcAft>
              <a:buSzPts val="2368"/>
              <a:buChar char="⚫"/>
            </a:pPr>
            <a:r>
              <a:rPr lang="en-US" sz="2960"/>
              <a:t> spectacle or soft contact lenses in early stage</a:t>
            </a:r>
            <a:endParaRPr sz="2960"/>
          </a:p>
          <a:p>
            <a:pPr indent="-283464" lvl="0" marL="365760" rtl="1" algn="l">
              <a:lnSpc>
                <a:spcPct val="90000"/>
              </a:lnSpc>
              <a:spcBef>
                <a:spcPts val="600"/>
              </a:spcBef>
              <a:spcAft>
                <a:spcPts val="0"/>
              </a:spcAft>
              <a:buSzPts val="2368"/>
              <a:buChar char="⚫"/>
            </a:pPr>
            <a:r>
              <a:rPr lang="en-US" sz="2960"/>
              <a:t>Rigid contact lens </a:t>
            </a:r>
            <a:endParaRPr/>
          </a:p>
          <a:p>
            <a:pPr indent="-283464" lvl="0" marL="365760" rtl="1" algn="l">
              <a:lnSpc>
                <a:spcPct val="90000"/>
              </a:lnSpc>
              <a:spcBef>
                <a:spcPts val="600"/>
              </a:spcBef>
              <a:spcAft>
                <a:spcPts val="0"/>
              </a:spcAft>
              <a:buSzPts val="2368"/>
              <a:buChar char="⚫"/>
            </a:pPr>
            <a:r>
              <a:rPr lang="en-US" sz="2960"/>
              <a:t>Corneal ring segments- flattens the cornea making contact lens fitting easier, and slows progression, removable</a:t>
            </a:r>
            <a:endParaRPr/>
          </a:p>
          <a:p>
            <a:pPr indent="-283464" lvl="0" marL="365760" rtl="1" algn="l">
              <a:lnSpc>
                <a:spcPct val="90000"/>
              </a:lnSpc>
              <a:spcBef>
                <a:spcPts val="600"/>
              </a:spcBef>
              <a:spcAft>
                <a:spcPts val="0"/>
              </a:spcAft>
              <a:buSzPts val="2368"/>
              <a:buChar char="⚫"/>
            </a:pPr>
            <a:r>
              <a:rPr lang="en-US" sz="2960"/>
              <a:t>Penetrating keratoplasty (full cornea transplant)- may get recurrence, low rejection rate or DALK</a:t>
            </a:r>
            <a:endParaRPr/>
          </a:p>
          <a:p>
            <a:pPr indent="-283464" lvl="0" marL="365760" rtl="1" algn="l">
              <a:lnSpc>
                <a:spcPct val="90000"/>
              </a:lnSpc>
              <a:spcBef>
                <a:spcPts val="600"/>
              </a:spcBef>
              <a:spcAft>
                <a:spcPts val="0"/>
              </a:spcAft>
              <a:buSzPts val="2368"/>
              <a:buChar char="⚫"/>
            </a:pPr>
            <a:r>
              <a:rPr lang="en-US" sz="2960"/>
              <a:t>Collagen cross-linking …strengthens cornea and prevents progression using riboflavin activated by UV light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Treatment</a:t>
            </a:r>
            <a:endParaRPr/>
          </a:p>
        </p:txBody>
      </p:sp>
      <p:pic>
        <p:nvPicPr>
          <p:cNvPr id="428" name="Google Shape;428;p63"/>
          <p:cNvPicPr preferRelativeResize="0"/>
          <p:nvPr>
            <p:ph idx="1" type="body"/>
          </p:nvPr>
        </p:nvPicPr>
        <p:blipFill rotWithShape="1">
          <a:blip r:embed="rId3">
            <a:alphaModFix/>
          </a:blip>
          <a:srcRect b="12160" l="0" r="0" t="12161"/>
          <a:stretch/>
        </p:blipFill>
        <p:spPr>
          <a:xfrm>
            <a:off x="901700" y="2528888"/>
            <a:ext cx="7107238" cy="3838575"/>
          </a:xfrm>
          <a:prstGeom prst="rect">
            <a:avLst/>
          </a:prstGeom>
          <a:noFill/>
          <a:ln>
            <a:noFill/>
          </a:ln>
        </p:spPr>
      </p:pic>
      <p:sp>
        <p:nvSpPr>
          <p:cNvPr id="429" name="Google Shape;429;p63"/>
          <p:cNvSpPr txBox="1"/>
          <p:nvPr/>
        </p:nvSpPr>
        <p:spPr>
          <a:xfrm>
            <a:off x="549275" y="1587500"/>
            <a:ext cx="8042275" cy="461963"/>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en-US" sz="2400">
                <a:solidFill>
                  <a:schemeClr val="dk1"/>
                </a:solidFill>
                <a:latin typeface="Source Sans Pro"/>
                <a:ea typeface="Source Sans Pro"/>
                <a:cs typeface="Source Sans Pro"/>
                <a:sym typeface="Source Sans Pro"/>
              </a:rPr>
              <a:t>2 Intrastromal Corneal Ring Segments (Intacs)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9"/>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t/>
            </a:r>
            <a:endParaRPr/>
          </a:p>
        </p:txBody>
      </p:sp>
      <p:pic>
        <p:nvPicPr>
          <p:cNvPr id="145" name="Google Shape;145;p19"/>
          <p:cNvPicPr preferRelativeResize="0"/>
          <p:nvPr>
            <p:ph idx="1" type="body"/>
          </p:nvPr>
        </p:nvPicPr>
        <p:blipFill rotWithShape="1">
          <a:blip r:embed="rId3">
            <a:alphaModFix/>
          </a:blip>
          <a:srcRect b="0" l="0" r="0" t="0"/>
          <a:stretch/>
        </p:blipFill>
        <p:spPr>
          <a:xfrm>
            <a:off x="4062381" y="1447800"/>
            <a:ext cx="2244787" cy="4800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4"/>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Definition </a:t>
            </a:r>
            <a:endParaRPr/>
          </a:p>
        </p:txBody>
      </p:sp>
      <p:sp>
        <p:nvSpPr>
          <p:cNvPr id="436" name="Google Shape;436;p64"/>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2560"/>
              <a:buChar char="⚫"/>
            </a:pPr>
            <a:r>
              <a:rPr lang="en-US"/>
              <a:t>L</a:t>
            </a:r>
            <a:r>
              <a:rPr b="0" lang="en-US"/>
              <a:t>aser-</a:t>
            </a:r>
            <a:r>
              <a:rPr lang="en-US"/>
              <a:t>A</a:t>
            </a:r>
            <a:r>
              <a:rPr b="0" lang="en-US"/>
              <a:t>ssisted in </a:t>
            </a:r>
            <a:r>
              <a:rPr lang="en-US"/>
              <a:t>SI</a:t>
            </a:r>
            <a:r>
              <a:rPr b="0" lang="en-US"/>
              <a:t>tu</a:t>
            </a:r>
            <a:r>
              <a:rPr lang="en-US"/>
              <a:t> K</a:t>
            </a:r>
            <a:r>
              <a:rPr b="0" lang="en-US"/>
              <a:t>eratomileusis</a:t>
            </a:r>
            <a:endParaRPr b="0"/>
          </a:p>
          <a:p>
            <a:pPr indent="-237744" lvl="1" marL="640080" rtl="1" algn="r">
              <a:lnSpc>
                <a:spcPct val="100000"/>
              </a:lnSpc>
              <a:spcBef>
                <a:spcPts val="550"/>
              </a:spcBef>
              <a:spcAft>
                <a:spcPts val="0"/>
              </a:spcAft>
              <a:buSzPts val="2800"/>
              <a:buChar char="◦"/>
            </a:pPr>
            <a:r>
              <a:rPr lang="en-US"/>
              <a:t>L</a:t>
            </a:r>
            <a:r>
              <a:rPr b="0" lang="en-US"/>
              <a:t>ight </a:t>
            </a:r>
            <a:r>
              <a:rPr lang="en-US"/>
              <a:t>A</a:t>
            </a:r>
            <a:r>
              <a:rPr b="0" lang="en-US"/>
              <a:t>mplification by </a:t>
            </a:r>
            <a:r>
              <a:rPr lang="en-US"/>
              <a:t>S</a:t>
            </a:r>
            <a:r>
              <a:rPr b="0" lang="en-US"/>
              <a:t>timulation of </a:t>
            </a:r>
            <a:r>
              <a:rPr lang="en-US"/>
              <a:t>E</a:t>
            </a:r>
            <a:r>
              <a:rPr b="0" lang="en-US"/>
              <a:t>mmitted </a:t>
            </a:r>
            <a:r>
              <a:rPr lang="en-US"/>
              <a:t>R</a:t>
            </a:r>
            <a:r>
              <a:rPr b="0" lang="en-US"/>
              <a:t>adiation.</a:t>
            </a:r>
            <a:endParaRPr/>
          </a:p>
          <a:p>
            <a:pPr indent="-237744" lvl="1" marL="640080" rtl="1" algn="r">
              <a:lnSpc>
                <a:spcPct val="100000"/>
              </a:lnSpc>
              <a:spcBef>
                <a:spcPts val="550"/>
              </a:spcBef>
              <a:spcAft>
                <a:spcPts val="0"/>
              </a:spcAft>
              <a:buSzPts val="2800"/>
              <a:buChar char="◦"/>
            </a:pPr>
            <a:r>
              <a:rPr b="0" lang="en-US"/>
              <a:t> Refractive Surgery used to correct:</a:t>
            </a:r>
            <a:endParaRPr/>
          </a:p>
          <a:p>
            <a:pPr indent="-237744" lvl="1" marL="640080" rtl="1" algn="r">
              <a:lnSpc>
                <a:spcPct val="100000"/>
              </a:lnSpc>
              <a:spcBef>
                <a:spcPts val="550"/>
              </a:spcBef>
              <a:spcAft>
                <a:spcPts val="0"/>
              </a:spcAft>
              <a:buSzPts val="2800"/>
              <a:buChar char="◦"/>
            </a:pPr>
            <a:r>
              <a:rPr b="0" lang="en-US"/>
              <a:t> myopia</a:t>
            </a:r>
            <a:endParaRPr/>
          </a:p>
          <a:p>
            <a:pPr indent="-237744" lvl="1" marL="640080" rtl="1" algn="r">
              <a:lnSpc>
                <a:spcPct val="100000"/>
              </a:lnSpc>
              <a:spcBef>
                <a:spcPts val="550"/>
              </a:spcBef>
              <a:spcAft>
                <a:spcPts val="0"/>
              </a:spcAft>
              <a:buSzPts val="2800"/>
              <a:buChar char="◦"/>
            </a:pPr>
            <a:r>
              <a:rPr b="0" lang="en-US"/>
              <a:t>hyperopia</a:t>
            </a:r>
            <a:endParaRPr b="0"/>
          </a:p>
          <a:p>
            <a:pPr indent="-237744" lvl="1" marL="640080" rtl="1" algn="r">
              <a:lnSpc>
                <a:spcPct val="100000"/>
              </a:lnSpc>
              <a:spcBef>
                <a:spcPts val="550"/>
              </a:spcBef>
              <a:spcAft>
                <a:spcPts val="0"/>
              </a:spcAft>
              <a:buSzPts val="2800"/>
              <a:buChar char="◦"/>
            </a:pPr>
            <a:r>
              <a:rPr b="0" lang="en-US"/>
              <a:t>astigmatism</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65"/>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Surgical Steps</a:t>
            </a:r>
            <a:endParaRPr/>
          </a:p>
        </p:txBody>
      </p:sp>
      <p:sp>
        <p:nvSpPr>
          <p:cNvPr id="443" name="Google Shape;443;p65"/>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12343" lvl="0" marL="365760" rtl="1" algn="r">
              <a:lnSpc>
                <a:spcPct val="80000"/>
              </a:lnSpc>
              <a:spcBef>
                <a:spcPts val="0"/>
              </a:spcBef>
              <a:spcAft>
                <a:spcPts val="0"/>
              </a:spcAft>
              <a:buSzPts val="1120"/>
              <a:buNone/>
            </a:pPr>
            <a:r>
              <a:t/>
            </a:r>
            <a:endParaRPr b="0" sz="1400">
              <a:solidFill>
                <a:schemeClr val="lt2"/>
              </a:solidFill>
              <a:latin typeface="Verdana"/>
              <a:ea typeface="Verdana"/>
              <a:cs typeface="Verdana"/>
              <a:sym typeface="Verdana"/>
            </a:endParaRPr>
          </a:p>
          <a:p>
            <a:pPr indent="-212343" lvl="0" marL="365760" rtl="1" algn="r">
              <a:lnSpc>
                <a:spcPct val="80000"/>
              </a:lnSpc>
              <a:spcBef>
                <a:spcPts val="600"/>
              </a:spcBef>
              <a:spcAft>
                <a:spcPts val="0"/>
              </a:spcAft>
              <a:buSzPts val="1120"/>
              <a:buNone/>
            </a:pPr>
            <a:r>
              <a:t/>
            </a:r>
            <a:endParaRPr b="0" sz="1400">
              <a:solidFill>
                <a:schemeClr val="lt2"/>
              </a:solidFill>
              <a:latin typeface="Verdana"/>
              <a:ea typeface="Verdana"/>
              <a:cs typeface="Verdana"/>
              <a:sym typeface="Verdana"/>
            </a:endParaRPr>
          </a:p>
          <a:p>
            <a:pPr indent="-212343" lvl="0" marL="365760" rtl="1" algn="r">
              <a:lnSpc>
                <a:spcPct val="80000"/>
              </a:lnSpc>
              <a:spcBef>
                <a:spcPts val="600"/>
              </a:spcBef>
              <a:spcAft>
                <a:spcPts val="0"/>
              </a:spcAft>
              <a:buSzPts val="1120"/>
              <a:buNone/>
            </a:pPr>
            <a:r>
              <a:t/>
            </a:r>
            <a:endParaRPr b="0" sz="1400">
              <a:solidFill>
                <a:schemeClr val="lt2"/>
              </a:solidFill>
              <a:latin typeface="Verdana"/>
              <a:ea typeface="Verdana"/>
              <a:cs typeface="Verdana"/>
              <a:sym typeface="Verdana"/>
            </a:endParaRPr>
          </a:p>
          <a:p>
            <a:pPr indent="-212343" lvl="0" marL="365760" rtl="1" algn="r">
              <a:lnSpc>
                <a:spcPct val="80000"/>
              </a:lnSpc>
              <a:spcBef>
                <a:spcPts val="600"/>
              </a:spcBef>
              <a:spcAft>
                <a:spcPts val="0"/>
              </a:spcAft>
              <a:buSzPts val="1120"/>
              <a:buNone/>
            </a:pPr>
            <a:r>
              <a:t/>
            </a:r>
            <a:endParaRPr b="0" sz="1400">
              <a:solidFill>
                <a:schemeClr val="lt2"/>
              </a:solidFill>
              <a:latin typeface="Verdana"/>
              <a:ea typeface="Verdana"/>
              <a:cs typeface="Verdana"/>
              <a:sym typeface="Verdana"/>
            </a:endParaRPr>
          </a:p>
          <a:p>
            <a:pPr indent="-283464" lvl="0" marL="365760" rtl="1" algn="r">
              <a:lnSpc>
                <a:spcPct val="80000"/>
              </a:lnSpc>
              <a:spcBef>
                <a:spcPts val="600"/>
              </a:spcBef>
              <a:spcAft>
                <a:spcPts val="0"/>
              </a:spcAft>
              <a:buSzPts val="1440"/>
              <a:buChar char="⚫"/>
            </a:pPr>
            <a:r>
              <a:rPr b="0" lang="en-US" sz="1800">
                <a:latin typeface="Verdana"/>
                <a:ea typeface="Verdana"/>
                <a:cs typeface="Verdana"/>
                <a:sym typeface="Verdana"/>
              </a:rPr>
              <a:t>Anesthetic is applied to eye</a:t>
            </a:r>
            <a:endParaRPr/>
          </a:p>
          <a:p>
            <a:pPr indent="-192023" lvl="0" marL="365760" rtl="1" algn="r">
              <a:lnSpc>
                <a:spcPct val="80000"/>
              </a:lnSpc>
              <a:spcBef>
                <a:spcPts val="600"/>
              </a:spcBef>
              <a:spcAft>
                <a:spcPts val="0"/>
              </a:spcAft>
              <a:buSzPts val="1440"/>
              <a:buNone/>
            </a:pPr>
            <a:r>
              <a:t/>
            </a:r>
            <a:endParaRPr b="0" sz="1800">
              <a:latin typeface="Verdana"/>
              <a:ea typeface="Verdana"/>
              <a:cs typeface="Verdana"/>
              <a:sym typeface="Verdana"/>
            </a:endParaRPr>
          </a:p>
          <a:p>
            <a:pPr indent="-283464" lvl="0" marL="365760" rtl="1" algn="r">
              <a:lnSpc>
                <a:spcPct val="80000"/>
              </a:lnSpc>
              <a:spcBef>
                <a:spcPts val="600"/>
              </a:spcBef>
              <a:spcAft>
                <a:spcPts val="0"/>
              </a:spcAft>
              <a:buSzPts val="1440"/>
              <a:buChar char="⚫"/>
            </a:pPr>
            <a:r>
              <a:rPr b="0" lang="en-US" sz="1800">
                <a:latin typeface="Verdana"/>
                <a:ea typeface="Verdana"/>
                <a:cs typeface="Verdana"/>
                <a:sym typeface="Verdana"/>
              </a:rPr>
              <a:t>Corneal Flap created with a mechanical keratome, or with the femtosecond laser (IntraLASIK)</a:t>
            </a:r>
            <a:endParaRPr/>
          </a:p>
          <a:p>
            <a:pPr indent="-192023" lvl="0" marL="365760" rtl="1" algn="r">
              <a:lnSpc>
                <a:spcPct val="80000"/>
              </a:lnSpc>
              <a:spcBef>
                <a:spcPts val="600"/>
              </a:spcBef>
              <a:spcAft>
                <a:spcPts val="0"/>
              </a:spcAft>
              <a:buSzPts val="1440"/>
              <a:buNone/>
            </a:pPr>
            <a:r>
              <a:t/>
            </a:r>
            <a:endParaRPr b="0" sz="1800">
              <a:latin typeface="Verdana"/>
              <a:ea typeface="Verdana"/>
              <a:cs typeface="Verdana"/>
              <a:sym typeface="Verdana"/>
            </a:endParaRPr>
          </a:p>
          <a:p>
            <a:pPr indent="-283464" lvl="0" marL="365760" rtl="1" algn="r">
              <a:lnSpc>
                <a:spcPct val="80000"/>
              </a:lnSpc>
              <a:spcBef>
                <a:spcPts val="600"/>
              </a:spcBef>
              <a:spcAft>
                <a:spcPts val="0"/>
              </a:spcAft>
              <a:buSzPts val="1440"/>
              <a:buChar char="⚫"/>
            </a:pPr>
            <a:r>
              <a:rPr b="0" lang="en-US" sz="1800">
                <a:latin typeface="Verdana"/>
                <a:ea typeface="Verdana"/>
                <a:cs typeface="Verdana"/>
                <a:sym typeface="Verdana"/>
              </a:rPr>
              <a:t> Computer-controlled pulses of cool laser light(192nm) are applied to the inner layers of cornea to resurface and reshape to achieve the refractive. </a:t>
            </a:r>
            <a:endParaRPr/>
          </a:p>
          <a:p>
            <a:pPr indent="-192023" lvl="0" marL="365760" rtl="1" algn="r">
              <a:lnSpc>
                <a:spcPct val="80000"/>
              </a:lnSpc>
              <a:spcBef>
                <a:spcPts val="600"/>
              </a:spcBef>
              <a:spcAft>
                <a:spcPts val="0"/>
              </a:spcAft>
              <a:buSzPts val="1440"/>
              <a:buNone/>
            </a:pPr>
            <a:r>
              <a:t/>
            </a:r>
            <a:endParaRPr b="0" sz="1800">
              <a:latin typeface="Verdana"/>
              <a:ea typeface="Verdana"/>
              <a:cs typeface="Verdana"/>
              <a:sym typeface="Verdana"/>
            </a:endParaRPr>
          </a:p>
          <a:p>
            <a:pPr indent="-283464" lvl="0" marL="365760" rtl="1" algn="r">
              <a:lnSpc>
                <a:spcPct val="80000"/>
              </a:lnSpc>
              <a:spcBef>
                <a:spcPts val="600"/>
              </a:spcBef>
              <a:spcAft>
                <a:spcPts val="0"/>
              </a:spcAft>
              <a:buSzPts val="1440"/>
              <a:buChar char="⚫"/>
            </a:pPr>
            <a:r>
              <a:rPr b="0" lang="en-US" sz="1800">
                <a:latin typeface="Verdana"/>
                <a:ea typeface="Verdana"/>
                <a:cs typeface="Verdana"/>
                <a:sym typeface="Verdana"/>
              </a:rPr>
              <a:t>Flap replacement </a:t>
            </a:r>
            <a:endParaRPr/>
          </a:p>
          <a:p>
            <a:pPr indent="-237744" lvl="1" marL="640080" rtl="1" algn="r">
              <a:lnSpc>
                <a:spcPct val="80000"/>
              </a:lnSpc>
              <a:spcBef>
                <a:spcPts val="550"/>
              </a:spcBef>
              <a:spcAft>
                <a:spcPts val="0"/>
              </a:spcAft>
              <a:buSzPts val="1800"/>
              <a:buChar char="◦"/>
            </a:pPr>
            <a:r>
              <a:rPr b="0" lang="en-US" sz="1800">
                <a:latin typeface="Arial"/>
                <a:ea typeface="Arial"/>
                <a:cs typeface="Arial"/>
                <a:sym typeface="Arial"/>
              </a:rPr>
              <a:t>After checking for air pockets and any other debris that could hinder the healing process, corneal flap is replaced and aligned it to its original position. It heals naturally and securely.</a:t>
            </a:r>
            <a:endParaRPr/>
          </a:p>
          <a:p>
            <a:pPr indent="-148844" lvl="1" marL="640080" rtl="1" algn="r">
              <a:lnSpc>
                <a:spcPct val="80000"/>
              </a:lnSpc>
              <a:spcBef>
                <a:spcPts val="550"/>
              </a:spcBef>
              <a:spcAft>
                <a:spcPts val="0"/>
              </a:spcAft>
              <a:buSzPts val="1400"/>
              <a:buNone/>
            </a:pPr>
            <a:r>
              <a:t/>
            </a:r>
            <a:endParaRPr b="0" sz="1400">
              <a:solidFill>
                <a:schemeClr val="lt2"/>
              </a:solidFill>
              <a:latin typeface="Arial"/>
              <a:ea typeface="Arial"/>
              <a:cs typeface="Arial"/>
              <a:sym typeface="Arial"/>
            </a:endParaRPr>
          </a:p>
        </p:txBody>
      </p:sp>
      <p:pic>
        <p:nvPicPr>
          <p:cNvPr descr="&#10;lasikstep.jpg                                                  0009F95BMacintosh HD                   C4AC1C0C:" id="444" name="Google Shape;444;p65"/>
          <p:cNvPicPr preferRelativeResize="0"/>
          <p:nvPr/>
        </p:nvPicPr>
        <p:blipFill rotWithShape="1">
          <a:blip r:embed="rId3">
            <a:alphaModFix/>
          </a:blip>
          <a:srcRect b="0" l="0" r="0" t="0"/>
          <a:stretch/>
        </p:blipFill>
        <p:spPr>
          <a:xfrm>
            <a:off x="6292850" y="0"/>
            <a:ext cx="2851150" cy="322738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6"/>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Contraindications</a:t>
            </a:r>
            <a:endParaRPr/>
          </a:p>
        </p:txBody>
      </p:sp>
      <p:sp>
        <p:nvSpPr>
          <p:cNvPr id="451" name="Google Shape;451;p66"/>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r">
              <a:lnSpc>
                <a:spcPct val="100000"/>
              </a:lnSpc>
              <a:spcBef>
                <a:spcPts val="0"/>
              </a:spcBef>
              <a:spcAft>
                <a:spcPts val="0"/>
              </a:spcAft>
              <a:buSzPts val="1280"/>
              <a:buFont typeface="Noto Sans Symbols"/>
              <a:buNone/>
            </a:pPr>
            <a:r>
              <a:t/>
            </a:r>
            <a:endParaRPr sz="1600">
              <a:solidFill>
                <a:schemeClr val="lt2"/>
              </a:solidFill>
              <a:latin typeface="Arial"/>
              <a:ea typeface="Arial"/>
              <a:cs typeface="Arial"/>
              <a:sym typeface="Arial"/>
            </a:endParaRPr>
          </a:p>
          <a:p>
            <a:pPr indent="-237744" lvl="1" marL="640080" rtl="1" algn="r">
              <a:lnSpc>
                <a:spcPct val="100000"/>
              </a:lnSpc>
              <a:spcBef>
                <a:spcPts val="550"/>
              </a:spcBef>
              <a:spcAft>
                <a:spcPts val="0"/>
              </a:spcAft>
              <a:buSzPts val="2000"/>
              <a:buChar char="◦"/>
            </a:pPr>
            <a:r>
              <a:rPr b="0" lang="en-US" sz="2000">
                <a:latin typeface="Arial"/>
                <a:ea typeface="Arial"/>
                <a:cs typeface="Arial"/>
                <a:sym typeface="Arial"/>
              </a:rPr>
              <a:t>Collagen vascular</a:t>
            </a:r>
            <a:endParaRPr/>
          </a:p>
          <a:p>
            <a:pPr indent="-237744" lvl="1" marL="640080" rtl="1" algn="r">
              <a:lnSpc>
                <a:spcPct val="100000"/>
              </a:lnSpc>
              <a:spcBef>
                <a:spcPts val="550"/>
              </a:spcBef>
              <a:spcAft>
                <a:spcPts val="0"/>
              </a:spcAft>
              <a:buSzPts val="2000"/>
              <a:buChar char="◦"/>
            </a:pPr>
            <a:r>
              <a:rPr b="0" lang="en-US" sz="2000">
                <a:latin typeface="Arial"/>
                <a:ea typeface="Arial"/>
                <a:cs typeface="Arial"/>
                <a:sym typeface="Arial"/>
              </a:rPr>
              <a:t> autoimmune or immunodeficiency diseases</a:t>
            </a:r>
            <a:endParaRPr/>
          </a:p>
          <a:p>
            <a:pPr indent="-237744" lvl="1" marL="640080" rtl="1" algn="r">
              <a:lnSpc>
                <a:spcPct val="100000"/>
              </a:lnSpc>
              <a:spcBef>
                <a:spcPts val="550"/>
              </a:spcBef>
              <a:spcAft>
                <a:spcPts val="0"/>
              </a:spcAft>
              <a:buSzPts val="2000"/>
              <a:buChar char="◦"/>
            </a:pPr>
            <a:r>
              <a:rPr b="0" lang="en-US" sz="2000">
                <a:latin typeface="Arial"/>
                <a:ea typeface="Arial"/>
                <a:cs typeface="Arial"/>
                <a:sym typeface="Arial"/>
              </a:rPr>
              <a:t> pregnant or nursing women</a:t>
            </a:r>
            <a:endParaRPr/>
          </a:p>
          <a:p>
            <a:pPr indent="-237744" lvl="1" marL="640080" rtl="1" algn="r">
              <a:lnSpc>
                <a:spcPct val="100000"/>
              </a:lnSpc>
              <a:spcBef>
                <a:spcPts val="550"/>
              </a:spcBef>
              <a:spcAft>
                <a:spcPts val="0"/>
              </a:spcAft>
              <a:buSzPts val="2000"/>
              <a:buChar char="◦"/>
            </a:pPr>
            <a:r>
              <a:rPr b="0" lang="en-US" sz="2000">
                <a:latin typeface="Arial"/>
                <a:ea typeface="Arial"/>
                <a:cs typeface="Arial"/>
                <a:sym typeface="Arial"/>
              </a:rPr>
              <a:t>signs of keratoconus or abnormal corneal topography or who </a:t>
            </a:r>
            <a:endParaRPr/>
          </a:p>
          <a:p>
            <a:pPr indent="-237744" lvl="1" marL="640080" rtl="1" algn="r">
              <a:lnSpc>
                <a:spcPct val="100000"/>
              </a:lnSpc>
              <a:spcBef>
                <a:spcPts val="550"/>
              </a:spcBef>
              <a:spcAft>
                <a:spcPts val="0"/>
              </a:spcAft>
              <a:buSzPts val="2000"/>
              <a:buChar char="◦"/>
            </a:pPr>
            <a:r>
              <a:rPr b="0" lang="en-US" sz="2000">
                <a:latin typeface="Arial"/>
                <a:ea typeface="Arial"/>
                <a:cs typeface="Arial"/>
                <a:sym typeface="Arial"/>
              </a:rPr>
              <a:t>medications  </a:t>
            </a:r>
            <a:r>
              <a:rPr lang="en-US" sz="2000">
                <a:latin typeface="Arial"/>
                <a:ea typeface="Arial"/>
                <a:cs typeface="Arial"/>
                <a:sym typeface="Arial"/>
              </a:rPr>
              <a:t>eg.</a:t>
            </a:r>
            <a:r>
              <a:rPr b="0" lang="en-US" sz="2000">
                <a:latin typeface="Arial"/>
                <a:ea typeface="Arial"/>
                <a:cs typeface="Arial"/>
                <a:sym typeface="Arial"/>
              </a:rPr>
              <a:t>amiodarone hydrochloride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aphicFrame>
        <p:nvGraphicFramePr>
          <p:cNvPr id="151" name="Google Shape;151;p20"/>
          <p:cNvGraphicFramePr/>
          <p:nvPr/>
        </p:nvGraphicFramePr>
        <p:xfrm>
          <a:off x="142875" y="642938"/>
          <a:ext cx="3000000" cy="3000000"/>
        </p:xfrm>
        <a:graphic>
          <a:graphicData uri="http://schemas.openxmlformats.org/drawingml/2006/table">
            <a:tbl>
              <a:tblPr bandRow="1" firstRow="1">
                <a:noFill/>
                <a:tableStyleId>{CB3153BC-D753-470D-B46B-8D4374AB933C}</a:tableStyleId>
              </a:tblPr>
              <a:tblGrid>
                <a:gridCol w="2214575"/>
                <a:gridCol w="6500825"/>
              </a:tblGrid>
              <a:tr h="1466475">
                <a:tc>
                  <a:txBody>
                    <a:bodyPr/>
                    <a:lstStyle/>
                    <a:p>
                      <a:pPr indent="0" lvl="0" marL="0" marR="0" rtl="1" algn="r">
                        <a:spcBef>
                          <a:spcPts val="0"/>
                        </a:spcBef>
                        <a:spcAft>
                          <a:spcPts val="0"/>
                        </a:spcAft>
                        <a:buNone/>
                      </a:pPr>
                      <a:r>
                        <a:rPr b="1" lang="en-US" sz="1800" u="none" cap="none" strike="noStrike">
                          <a:solidFill>
                            <a:schemeClr val="dk1"/>
                          </a:solidFill>
                        </a:rPr>
                        <a:t>1-Corneal epithelium</a:t>
                      </a:r>
                      <a:endParaRPr sz="1800">
                        <a:solidFill>
                          <a:schemeClr val="dk1"/>
                        </a:solidFill>
                      </a:endParaRPr>
                    </a:p>
                  </a:txBody>
                  <a:tcPr marT="45725" marB="45725" marR="91450" marL="91450"/>
                </a:tc>
                <a:tc>
                  <a:txBody>
                    <a:bodyPr/>
                    <a:lstStyle/>
                    <a:p>
                      <a:pPr indent="0" lvl="0" marL="0" marR="0" rtl="1" algn="r">
                        <a:spcBef>
                          <a:spcPts val="0"/>
                        </a:spcBef>
                        <a:spcAft>
                          <a:spcPts val="0"/>
                        </a:spcAft>
                        <a:buClr>
                          <a:schemeClr val="dk2"/>
                        </a:buClr>
                        <a:buSzPts val="1600"/>
                        <a:buFont typeface="Gill Sans"/>
                        <a:buNone/>
                      </a:pPr>
                      <a:r>
                        <a:rPr lang="en-US" sz="1600">
                          <a:solidFill>
                            <a:schemeClr val="dk2"/>
                          </a:solidFill>
                        </a:rPr>
                        <a:t>- 10% of the thickness.</a:t>
                      </a:r>
                      <a:endParaRPr/>
                    </a:p>
                    <a:p>
                      <a:pPr indent="0" lvl="0" marL="0" marR="0" rtl="1" algn="r">
                        <a:spcBef>
                          <a:spcPts val="0"/>
                        </a:spcBef>
                        <a:spcAft>
                          <a:spcPts val="0"/>
                        </a:spcAft>
                        <a:buClr>
                          <a:schemeClr val="dk2"/>
                        </a:buClr>
                        <a:buSzPts val="1600"/>
                        <a:buFont typeface="Gill Sans"/>
                        <a:buNone/>
                      </a:pPr>
                      <a:r>
                        <a:rPr lang="en-US" sz="1600">
                          <a:solidFill>
                            <a:schemeClr val="dk2"/>
                          </a:solidFill>
                        </a:rPr>
                        <a:t>- </a:t>
                      </a:r>
                      <a:r>
                        <a:rPr lang="en-US" sz="1600" u="sng">
                          <a:solidFill>
                            <a:schemeClr val="dk2"/>
                          </a:solidFill>
                        </a:rPr>
                        <a:t>Stratified squamous epithelium</a:t>
                      </a:r>
                      <a:r>
                        <a:rPr lang="en-US" sz="1600">
                          <a:solidFill>
                            <a:schemeClr val="dk2"/>
                          </a:solidFill>
                        </a:rPr>
                        <a:t> ; fast growing and easily regenerated.</a:t>
                      </a:r>
                      <a:endParaRPr/>
                    </a:p>
                    <a:p>
                      <a:pPr indent="0" lvl="0" marL="0" marR="0" rtl="1" algn="r">
                        <a:spcBef>
                          <a:spcPts val="0"/>
                        </a:spcBef>
                        <a:spcAft>
                          <a:spcPts val="0"/>
                        </a:spcAft>
                        <a:buClr>
                          <a:schemeClr val="dk2"/>
                        </a:buClr>
                        <a:buSzPts val="1600"/>
                        <a:buFont typeface="Gill Sans"/>
                        <a:buNone/>
                      </a:pPr>
                      <a:r>
                        <a:rPr lang="en-US" sz="1600">
                          <a:solidFill>
                            <a:schemeClr val="dk2"/>
                          </a:solidFill>
                        </a:rPr>
                        <a:t>- Basement membrane ; on which the epithelium is anchored and organized.</a:t>
                      </a:r>
                      <a:endParaRPr/>
                    </a:p>
                    <a:p>
                      <a:pPr indent="0" lvl="0" marL="0" marR="0" rtl="1" algn="r">
                        <a:spcBef>
                          <a:spcPts val="0"/>
                        </a:spcBef>
                        <a:spcAft>
                          <a:spcPts val="0"/>
                        </a:spcAft>
                        <a:buNone/>
                      </a:pPr>
                      <a:r>
                        <a:t/>
                      </a:r>
                      <a:endParaRPr sz="1800">
                        <a:solidFill>
                          <a:schemeClr val="dk2"/>
                        </a:solidFill>
                      </a:endParaRPr>
                    </a:p>
                  </a:txBody>
                  <a:tcPr marT="45725" marB="45725" marR="91450" marL="91450"/>
                </a:tc>
              </a:tr>
              <a:tr h="823025">
                <a:tc>
                  <a:txBody>
                    <a:bodyPr/>
                    <a:lstStyle/>
                    <a:p>
                      <a:pPr indent="0" lvl="0" marL="0" marR="0" rtl="1" algn="r">
                        <a:spcBef>
                          <a:spcPts val="0"/>
                        </a:spcBef>
                        <a:spcAft>
                          <a:spcPts val="0"/>
                        </a:spcAft>
                        <a:buNone/>
                      </a:pPr>
                      <a:r>
                        <a:rPr b="1" lang="en-US" sz="1800">
                          <a:solidFill>
                            <a:schemeClr val="dk1"/>
                          </a:solidFill>
                          <a:latin typeface="Gill Sans"/>
                          <a:ea typeface="Gill Sans"/>
                          <a:cs typeface="Gill Sans"/>
                          <a:sym typeface="Gill Sans"/>
                        </a:rPr>
                        <a:t>2- Bowman's layer</a:t>
                      </a:r>
                      <a:endParaRPr b="1" sz="1800">
                        <a:solidFill>
                          <a:schemeClr val="dk1"/>
                        </a:solidFill>
                        <a:latin typeface="Gill Sans"/>
                        <a:ea typeface="Gill Sans"/>
                        <a:cs typeface="Gill Sans"/>
                        <a:sym typeface="Gill Sans"/>
                      </a:endParaRPr>
                    </a:p>
                  </a:txBody>
                  <a:tcPr marT="45725" marB="45725" marR="91450" marL="91450"/>
                </a:tc>
                <a:tc>
                  <a:txBody>
                    <a:bodyPr/>
                    <a:lstStyle/>
                    <a:p>
                      <a:pPr indent="0" lvl="0" marL="0" marR="0" rtl="1" algn="r">
                        <a:spcBef>
                          <a:spcPts val="0"/>
                        </a:spcBef>
                        <a:spcAft>
                          <a:spcPts val="0"/>
                        </a:spcAft>
                        <a:buClr>
                          <a:schemeClr val="dk2"/>
                        </a:buClr>
                        <a:buSzPts val="1600"/>
                        <a:buFont typeface="Gill Sans"/>
                        <a:buNone/>
                      </a:pPr>
                      <a:r>
                        <a:rPr lang="en-US" sz="1600">
                          <a:solidFill>
                            <a:schemeClr val="dk2"/>
                          </a:solidFill>
                        </a:rPr>
                        <a:t>- Irregularly arranged collagen.</a:t>
                      </a:r>
                      <a:endParaRPr/>
                    </a:p>
                    <a:p>
                      <a:pPr indent="0" lvl="0" marL="0" marR="0" rtl="1" algn="r">
                        <a:spcBef>
                          <a:spcPts val="0"/>
                        </a:spcBef>
                        <a:spcAft>
                          <a:spcPts val="0"/>
                        </a:spcAft>
                        <a:buClr>
                          <a:schemeClr val="dk2"/>
                        </a:buClr>
                        <a:buSzPts val="1600"/>
                        <a:buFont typeface="Gill Sans"/>
                        <a:buNone/>
                      </a:pPr>
                      <a:r>
                        <a:rPr lang="en-US" sz="1600">
                          <a:solidFill>
                            <a:schemeClr val="dk2"/>
                          </a:solidFill>
                        </a:rPr>
                        <a:t>- Protects the stroma.</a:t>
                      </a:r>
                      <a:endParaRPr/>
                    </a:p>
                    <a:p>
                      <a:pPr indent="0" lvl="0" marL="0" marR="0" rtl="1" algn="r">
                        <a:spcBef>
                          <a:spcPts val="0"/>
                        </a:spcBef>
                        <a:spcAft>
                          <a:spcPts val="0"/>
                        </a:spcAft>
                        <a:buNone/>
                      </a:pPr>
                      <a:r>
                        <a:t/>
                      </a:r>
                      <a:endParaRPr sz="1600">
                        <a:solidFill>
                          <a:schemeClr val="dk2"/>
                        </a:solidFill>
                      </a:endParaRPr>
                    </a:p>
                  </a:txBody>
                  <a:tcPr marT="45725" marB="45725" marR="91450" marL="91450"/>
                </a:tc>
              </a:tr>
              <a:tr h="1483650">
                <a:tc>
                  <a:txBody>
                    <a:bodyPr/>
                    <a:lstStyle/>
                    <a:p>
                      <a:pPr indent="0" lvl="0" marL="0" marR="0" rtl="1" algn="r">
                        <a:spcBef>
                          <a:spcPts val="0"/>
                        </a:spcBef>
                        <a:spcAft>
                          <a:spcPts val="0"/>
                        </a:spcAft>
                        <a:buNone/>
                      </a:pPr>
                      <a:r>
                        <a:rPr b="1" lang="en-US" sz="1800">
                          <a:solidFill>
                            <a:schemeClr val="dk1"/>
                          </a:solidFill>
                        </a:rPr>
                        <a:t>3-Corneal stroma</a:t>
                      </a:r>
                      <a:endParaRPr sz="1800">
                        <a:solidFill>
                          <a:schemeClr val="dk1"/>
                        </a:solidFill>
                      </a:endParaRPr>
                    </a:p>
                  </a:txBody>
                  <a:tcPr marT="45725" marB="45725" marR="91450" marL="91450"/>
                </a:tc>
                <a:tc>
                  <a:txBody>
                    <a:bodyPr/>
                    <a:lstStyle/>
                    <a:p>
                      <a:pPr indent="0" lvl="0" marL="0" marR="0" rtl="1" algn="r">
                        <a:spcBef>
                          <a:spcPts val="0"/>
                        </a:spcBef>
                        <a:spcAft>
                          <a:spcPts val="0"/>
                        </a:spcAft>
                        <a:buClr>
                          <a:schemeClr val="dk2"/>
                        </a:buClr>
                        <a:buSzPts val="1600"/>
                        <a:buFont typeface="Gill Sans"/>
                        <a:buNone/>
                      </a:pPr>
                      <a:r>
                        <a:rPr lang="en-US" sz="1600">
                          <a:solidFill>
                            <a:schemeClr val="dk2"/>
                          </a:solidFill>
                        </a:rPr>
                        <a:t>-90% of thickness</a:t>
                      </a:r>
                      <a:endParaRPr/>
                    </a:p>
                    <a:p>
                      <a:pPr indent="0" lvl="0" marL="0" marR="0" rtl="1" algn="r">
                        <a:spcBef>
                          <a:spcPts val="0"/>
                        </a:spcBef>
                        <a:spcAft>
                          <a:spcPts val="0"/>
                        </a:spcAft>
                        <a:buClr>
                          <a:schemeClr val="dk2"/>
                        </a:buClr>
                        <a:buSzPts val="1600"/>
                        <a:buFont typeface="Gill Sans"/>
                        <a:buNone/>
                      </a:pPr>
                      <a:r>
                        <a:rPr lang="en-US" sz="1600">
                          <a:solidFill>
                            <a:schemeClr val="dk2"/>
                          </a:solidFill>
                        </a:rPr>
                        <a:t>-Consists primarily of </a:t>
                      </a:r>
                      <a:r>
                        <a:rPr lang="en-US" sz="1600" u="sng">
                          <a:solidFill>
                            <a:schemeClr val="dk2"/>
                          </a:solidFill>
                        </a:rPr>
                        <a:t>water</a:t>
                      </a:r>
                      <a:r>
                        <a:rPr lang="en-US" sz="1600">
                          <a:solidFill>
                            <a:schemeClr val="dk2"/>
                          </a:solidFill>
                        </a:rPr>
                        <a:t> (78 percent) and </a:t>
                      </a:r>
                      <a:r>
                        <a:rPr lang="en-US" sz="1600" u="sng">
                          <a:solidFill>
                            <a:schemeClr val="dk2"/>
                          </a:solidFill>
                        </a:rPr>
                        <a:t>collagen</a:t>
                      </a:r>
                      <a:r>
                        <a:rPr lang="en-US" sz="1600">
                          <a:solidFill>
                            <a:schemeClr val="dk2"/>
                          </a:solidFill>
                        </a:rPr>
                        <a:t> (16 percent); regularly arranged.</a:t>
                      </a:r>
                      <a:endParaRPr/>
                    </a:p>
                    <a:p>
                      <a:pPr indent="0" lvl="0" marL="0" marR="0" rtl="1" algn="r">
                        <a:spcBef>
                          <a:spcPts val="0"/>
                        </a:spcBef>
                        <a:spcAft>
                          <a:spcPts val="0"/>
                        </a:spcAft>
                        <a:buClr>
                          <a:schemeClr val="dk2"/>
                        </a:buClr>
                        <a:buSzPts val="1600"/>
                        <a:buFont typeface="Gill Sans"/>
                        <a:buNone/>
                      </a:pPr>
                      <a:r>
                        <a:rPr lang="en-US" sz="1600">
                          <a:solidFill>
                            <a:schemeClr val="dk2"/>
                          </a:solidFill>
                        </a:rPr>
                        <a:t>-Collagen gives the cornea strength, elasticity, and form</a:t>
                      </a:r>
                      <a:r>
                        <a:rPr lang="en-US" sz="1600">
                          <a:solidFill>
                            <a:schemeClr val="dk2"/>
                          </a:solidFill>
                        </a:rPr>
                        <a:t> </a:t>
                      </a:r>
                      <a:r>
                        <a:rPr lang="en-US" sz="1600">
                          <a:solidFill>
                            <a:schemeClr val="dk2"/>
                          </a:solidFill>
                        </a:rPr>
                        <a:t>Keratocytes. </a:t>
                      </a:r>
                      <a:endParaRPr/>
                    </a:p>
                    <a:p>
                      <a:pPr indent="0" lvl="0" marL="0" marR="0" rtl="1" algn="r">
                        <a:spcBef>
                          <a:spcPts val="0"/>
                        </a:spcBef>
                        <a:spcAft>
                          <a:spcPts val="0"/>
                        </a:spcAft>
                        <a:buNone/>
                      </a:pPr>
                      <a:r>
                        <a:t/>
                      </a:r>
                      <a:endParaRPr sz="1600">
                        <a:solidFill>
                          <a:schemeClr val="dk2"/>
                        </a:solidFill>
                      </a:endParaRPr>
                    </a:p>
                  </a:txBody>
                  <a:tcPr marT="45725" marB="45725" marR="91450" marL="91450"/>
                </a:tc>
              </a:tr>
              <a:tr h="823025">
                <a:tc>
                  <a:txBody>
                    <a:bodyPr/>
                    <a:lstStyle/>
                    <a:p>
                      <a:pPr indent="0" lvl="0" marL="0" marR="0" rtl="1" algn="r">
                        <a:spcBef>
                          <a:spcPts val="0"/>
                        </a:spcBef>
                        <a:spcAft>
                          <a:spcPts val="0"/>
                        </a:spcAft>
                        <a:buNone/>
                      </a:pPr>
                      <a:r>
                        <a:rPr b="1" lang="en-US" sz="1800">
                          <a:solidFill>
                            <a:schemeClr val="dk1"/>
                          </a:solidFill>
                        </a:rPr>
                        <a:t>4-Descemet's membrane</a:t>
                      </a:r>
                      <a:endParaRPr sz="1800">
                        <a:solidFill>
                          <a:schemeClr val="dk1"/>
                        </a:solidFill>
                      </a:endParaRPr>
                    </a:p>
                  </a:txBody>
                  <a:tcPr marT="45725" marB="45725" marR="91450" marL="91450"/>
                </a:tc>
                <a:tc>
                  <a:txBody>
                    <a:bodyPr/>
                    <a:lstStyle/>
                    <a:p>
                      <a:pPr indent="0" lvl="0" marL="0" marR="0" rtl="1" algn="r">
                        <a:spcBef>
                          <a:spcPts val="0"/>
                        </a:spcBef>
                        <a:spcAft>
                          <a:spcPts val="0"/>
                        </a:spcAft>
                        <a:buClr>
                          <a:schemeClr val="dk2"/>
                        </a:buClr>
                        <a:buSzPts val="1600"/>
                        <a:buFont typeface="Gill Sans"/>
                        <a:buNone/>
                      </a:pPr>
                      <a:r>
                        <a:rPr lang="en-US" sz="1600">
                          <a:solidFill>
                            <a:schemeClr val="dk2"/>
                          </a:solidFill>
                        </a:rPr>
                        <a:t>- A thin acellular layer; collagen( by endothelial cells )</a:t>
                      </a:r>
                      <a:endParaRPr/>
                    </a:p>
                    <a:p>
                      <a:pPr indent="-101600" lvl="0" marL="0" marR="0" rtl="1" algn="r">
                        <a:spcBef>
                          <a:spcPts val="0"/>
                        </a:spcBef>
                        <a:spcAft>
                          <a:spcPts val="0"/>
                        </a:spcAft>
                        <a:buClr>
                          <a:schemeClr val="dk2"/>
                        </a:buClr>
                        <a:buSzPts val="1600"/>
                        <a:buFont typeface="Gill Sans"/>
                        <a:buChar char="-"/>
                      </a:pPr>
                      <a:r>
                        <a:rPr lang="en-US" sz="1600">
                          <a:solidFill>
                            <a:schemeClr val="dk2"/>
                          </a:solidFill>
                        </a:rPr>
                        <a:t>Modified basement membrane of the endothelium.</a:t>
                      </a:r>
                      <a:endParaRPr/>
                    </a:p>
                    <a:p>
                      <a:pPr indent="0" lvl="0" marL="0" marR="0" rtl="1" algn="r">
                        <a:spcBef>
                          <a:spcPts val="0"/>
                        </a:spcBef>
                        <a:spcAft>
                          <a:spcPts val="0"/>
                        </a:spcAft>
                        <a:buClr>
                          <a:schemeClr val="dk2"/>
                        </a:buClr>
                        <a:buSzPts val="1600"/>
                        <a:buFont typeface="Gill Sans"/>
                        <a:buNone/>
                      </a:pPr>
                      <a:r>
                        <a:rPr lang="en-US" sz="1600">
                          <a:solidFill>
                            <a:schemeClr val="dk2"/>
                          </a:solidFill>
                        </a:rPr>
                        <a:t>- Descemet's membrane is regenerated readily after injury.</a:t>
                      </a:r>
                      <a:endParaRPr sz="1600">
                        <a:solidFill>
                          <a:schemeClr val="dk2"/>
                        </a:solidFill>
                      </a:endParaRPr>
                    </a:p>
                  </a:txBody>
                  <a:tcPr marT="45725" marB="45725" marR="91450" marL="91450"/>
                </a:tc>
              </a:tr>
              <a:tr h="1466475">
                <a:tc>
                  <a:txBody>
                    <a:bodyPr/>
                    <a:lstStyle/>
                    <a:p>
                      <a:pPr indent="0" lvl="0" marL="0" marR="0" rtl="1" algn="r">
                        <a:spcBef>
                          <a:spcPts val="0"/>
                        </a:spcBef>
                        <a:spcAft>
                          <a:spcPts val="0"/>
                        </a:spcAft>
                        <a:buNone/>
                      </a:pPr>
                      <a:r>
                        <a:rPr b="1" lang="en-US" sz="1800">
                          <a:solidFill>
                            <a:schemeClr val="dk1"/>
                          </a:solidFill>
                        </a:rPr>
                        <a:t>5-Corneal endothelium</a:t>
                      </a:r>
                      <a:endParaRPr sz="1800">
                        <a:solidFill>
                          <a:schemeClr val="dk1"/>
                        </a:solidFill>
                      </a:endParaRPr>
                    </a:p>
                  </a:txBody>
                  <a:tcPr marT="45725" marB="45725" marR="91450" marL="91450"/>
                </a:tc>
                <a:tc>
                  <a:txBody>
                    <a:bodyPr/>
                    <a:lstStyle/>
                    <a:p>
                      <a:pPr indent="0" lvl="0" marL="0" marR="0" rtl="1" algn="r">
                        <a:spcBef>
                          <a:spcPts val="0"/>
                        </a:spcBef>
                        <a:spcAft>
                          <a:spcPts val="0"/>
                        </a:spcAft>
                        <a:buClr>
                          <a:schemeClr val="dk2"/>
                        </a:buClr>
                        <a:buSzPts val="1400"/>
                        <a:buFont typeface="Gill Sans"/>
                        <a:buNone/>
                      </a:pPr>
                      <a:r>
                        <a:rPr lang="en-US" sz="1400">
                          <a:solidFill>
                            <a:schemeClr val="dk2"/>
                          </a:solidFill>
                        </a:rPr>
                        <a:t>-The thinnest layer.</a:t>
                      </a:r>
                      <a:endParaRPr/>
                    </a:p>
                    <a:p>
                      <a:pPr indent="0" lvl="0" marL="0" marR="0" rtl="1" algn="r">
                        <a:spcBef>
                          <a:spcPts val="0"/>
                        </a:spcBef>
                        <a:spcAft>
                          <a:spcPts val="0"/>
                        </a:spcAft>
                        <a:buClr>
                          <a:schemeClr val="dk2"/>
                        </a:buClr>
                        <a:buSzPts val="1400"/>
                        <a:buFont typeface="Gill Sans"/>
                        <a:buNone/>
                      </a:pPr>
                      <a:r>
                        <a:rPr lang="en-US" sz="1400">
                          <a:solidFill>
                            <a:schemeClr val="dk2"/>
                          </a:solidFill>
                        </a:rPr>
                        <a:t>-Simple squamous or low cuboidal monolayer.</a:t>
                      </a:r>
                      <a:endParaRPr/>
                    </a:p>
                    <a:p>
                      <a:pPr indent="0" lvl="0" marL="0" marR="0" rtl="1" algn="r">
                        <a:spcBef>
                          <a:spcPts val="0"/>
                        </a:spcBef>
                        <a:spcAft>
                          <a:spcPts val="0"/>
                        </a:spcAft>
                        <a:buClr>
                          <a:schemeClr val="dk2"/>
                        </a:buClr>
                        <a:buSzPts val="1400"/>
                        <a:buFont typeface="Gill Sans"/>
                        <a:buNone/>
                      </a:pPr>
                      <a:r>
                        <a:rPr lang="en-US" sz="1400">
                          <a:solidFill>
                            <a:schemeClr val="dk2"/>
                          </a:solidFill>
                        </a:rPr>
                        <a:t>-Regulating fluid and solute transport.</a:t>
                      </a:r>
                      <a:endParaRPr/>
                    </a:p>
                    <a:p>
                      <a:pPr indent="0" lvl="0" marL="0" marR="0" rtl="1" algn="r">
                        <a:spcBef>
                          <a:spcPts val="0"/>
                        </a:spcBef>
                        <a:spcAft>
                          <a:spcPts val="0"/>
                        </a:spcAft>
                        <a:buClr>
                          <a:schemeClr val="dk2"/>
                        </a:buClr>
                        <a:buSzPts val="1400"/>
                        <a:buFont typeface="Gill Sans"/>
                        <a:buNone/>
                      </a:pPr>
                      <a:r>
                        <a:rPr b="1" i="1" lang="en-US" sz="1400">
                          <a:solidFill>
                            <a:schemeClr val="dk2"/>
                          </a:solidFill>
                        </a:rPr>
                        <a:t>- NO WAY BACK</a:t>
                      </a:r>
                      <a:endParaRPr/>
                    </a:p>
                    <a:p>
                      <a:pPr indent="0" lvl="0" marL="0" marR="0" rtl="1" algn="r">
                        <a:spcBef>
                          <a:spcPts val="0"/>
                        </a:spcBef>
                        <a:spcAft>
                          <a:spcPts val="0"/>
                        </a:spcAft>
                        <a:buClr>
                          <a:schemeClr val="dk2"/>
                        </a:buClr>
                        <a:buSzPts val="1400"/>
                        <a:buFont typeface="Gill Sans"/>
                        <a:buNone/>
                      </a:pPr>
                      <a:r>
                        <a:rPr lang="en-US" sz="1400">
                          <a:solidFill>
                            <a:schemeClr val="dk2"/>
                          </a:solidFill>
                        </a:rPr>
                        <a:t>- If too many endothelial cells are destroyed, corneal edema and blindness ensue. </a:t>
                      </a:r>
                      <a:endParaRPr sz="1400">
                        <a:solidFill>
                          <a:schemeClr val="dk2"/>
                        </a:solidFill>
                      </a:endParaRPr>
                    </a:p>
                    <a:p>
                      <a:pPr indent="0" lvl="0" marL="0" marR="0" rtl="1" algn="r">
                        <a:spcBef>
                          <a:spcPts val="0"/>
                        </a:spcBef>
                        <a:spcAft>
                          <a:spcPts val="0"/>
                        </a:spcAft>
                        <a:buNone/>
                      </a:pPr>
                      <a:r>
                        <a:t/>
                      </a:r>
                      <a:endParaRPr sz="1400">
                        <a:solidFill>
                          <a:schemeClr val="dk2"/>
                        </a:solidFill>
                      </a:endParaRPr>
                    </a:p>
                  </a:txBody>
                  <a:tcPr marT="45725" marB="45725" marR="91450" marL="91450"/>
                </a:tc>
              </a:tr>
            </a:tbl>
          </a:graphicData>
        </a:graphic>
      </p:graphicFrame>
      <p:sp>
        <p:nvSpPr>
          <p:cNvPr id="152" name="Google Shape;152;p20"/>
          <p:cNvSpPr txBox="1"/>
          <p:nvPr/>
        </p:nvSpPr>
        <p:spPr>
          <a:xfrm>
            <a:off x="928688" y="214313"/>
            <a:ext cx="6572250" cy="107791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i="0" lang="en-US" sz="3200" u="none" cap="none" strike="noStrike">
                <a:solidFill>
                  <a:schemeClr val="dk2"/>
                </a:solidFill>
                <a:latin typeface="Gill Sans"/>
                <a:ea typeface="Gill Sans"/>
                <a:cs typeface="Gill Sans"/>
                <a:sym typeface="Gill Sans"/>
              </a:rPr>
              <a:t>From out to in :</a:t>
            </a:r>
            <a:endParaRPr/>
          </a:p>
          <a:p>
            <a:pPr indent="0" lvl="0" marL="0" marR="0" rtl="1" algn="r">
              <a:spcBef>
                <a:spcPts val="0"/>
              </a:spcBef>
              <a:spcAft>
                <a:spcPts val="0"/>
              </a:spcAft>
              <a:buNone/>
            </a:pPr>
            <a:r>
              <a:t/>
            </a:r>
            <a:endParaRPr b="0" i="0" sz="3200" u="none" cap="none" strike="noStrike">
              <a:solidFill>
                <a:schemeClr val="dk2"/>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Physiology of the cornea.</a:t>
            </a:r>
            <a:endParaRPr/>
          </a:p>
        </p:txBody>
      </p:sp>
      <p:sp>
        <p:nvSpPr>
          <p:cNvPr id="159" name="Google Shape;159;p21"/>
          <p:cNvSpPr txBox="1"/>
          <p:nvPr>
            <p:ph idx="1" type="body"/>
          </p:nvPr>
        </p:nvSpPr>
        <p:spPr>
          <a:xfrm>
            <a:off x="457200" y="1935163"/>
            <a:ext cx="7758113" cy="4389437"/>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2560"/>
              <a:buChar char="⚫"/>
            </a:pPr>
            <a:r>
              <a:rPr lang="en-US"/>
              <a:t>The corneal endothelium is :</a:t>
            </a:r>
            <a:endParaRPr/>
          </a:p>
          <a:p>
            <a:pPr indent="-283464" lvl="0" marL="365760" rtl="1" algn="l">
              <a:lnSpc>
                <a:spcPct val="100000"/>
              </a:lnSpc>
              <a:spcBef>
                <a:spcPts val="600"/>
              </a:spcBef>
              <a:spcAft>
                <a:spcPts val="0"/>
              </a:spcAft>
              <a:buSzPts val="2560"/>
              <a:buFont typeface="Noto Sans Symbols"/>
              <a:buNone/>
            </a:pPr>
            <a:r>
              <a:rPr lang="en-US"/>
              <a:t>-Monolayer of specialized, flattened, mitochondria-rich cells .</a:t>
            </a:r>
            <a:endParaRPr/>
          </a:p>
          <a:p>
            <a:pPr indent="-283464" lvl="0" marL="365760" rtl="1" algn="l">
              <a:lnSpc>
                <a:spcPct val="100000"/>
              </a:lnSpc>
              <a:spcBef>
                <a:spcPts val="600"/>
              </a:spcBef>
              <a:spcAft>
                <a:spcPts val="0"/>
              </a:spcAft>
              <a:buSzPts val="2560"/>
              <a:buFont typeface="Noto Sans Symbols"/>
              <a:buNone/>
            </a:pPr>
            <a:r>
              <a:rPr lang="en-US"/>
              <a:t>-Lines the posterior surface of the cornea and faces the anterior chamber of the eye. </a:t>
            </a:r>
            <a:endParaRPr/>
          </a:p>
          <a:p>
            <a:pPr indent="-283464" lvl="0" marL="365760" rtl="1" algn="l">
              <a:lnSpc>
                <a:spcPct val="100000"/>
              </a:lnSpc>
              <a:spcBef>
                <a:spcPts val="600"/>
              </a:spcBef>
              <a:spcAft>
                <a:spcPts val="0"/>
              </a:spcAft>
              <a:buSzPts val="2560"/>
              <a:buFont typeface="Noto Sans Symbols"/>
              <a:buNone/>
            </a:pPr>
            <a:r>
              <a:rPr lang="en-US"/>
              <a:t>-Governs fluid and solute transport.</a:t>
            </a:r>
            <a:endParaRPr/>
          </a:p>
          <a:p>
            <a:pPr indent="-283464" lvl="0" marL="365760" rtl="1" algn="l">
              <a:lnSpc>
                <a:spcPct val="100000"/>
              </a:lnSpc>
              <a:spcBef>
                <a:spcPts val="600"/>
              </a:spcBef>
              <a:spcAft>
                <a:spcPts val="0"/>
              </a:spcAft>
              <a:buSzPts val="2560"/>
              <a:buFont typeface="Noto Sans Symbols"/>
              <a:buNone/>
            </a:pPr>
            <a:r>
              <a:rPr lang="en-US"/>
              <a:t>-Actively maintains the cornea in the slightly dehydrated state.</a:t>
            </a:r>
            <a:endParaRPr/>
          </a:p>
          <a:p>
            <a:pPr indent="-120903" lvl="0" marL="365760" rtl="1" algn="r">
              <a:lnSpc>
                <a:spcPct val="100000"/>
              </a:lnSpc>
              <a:spcBef>
                <a:spcPts val="600"/>
              </a:spcBef>
              <a:spcAft>
                <a:spcPts val="0"/>
              </a:spcAft>
              <a:buSzPts val="256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Bacterial keratitis</a:t>
            </a:r>
            <a:endParaRPr/>
          </a:p>
        </p:txBody>
      </p:sp>
      <p:sp>
        <p:nvSpPr>
          <p:cNvPr id="165" name="Google Shape;165;p22"/>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2560"/>
              <a:buChar char="⚫"/>
            </a:pPr>
            <a:r>
              <a:rPr lang="en-US"/>
              <a:t>Bacterial keratitis usually develops only when ocular defences have been compromised. However, some bacteria, including</a:t>
            </a:r>
            <a:endParaRPr/>
          </a:p>
          <a:p>
            <a:pPr indent="-283464" lvl="0" marL="365760" rtl="1" algn="l">
              <a:lnSpc>
                <a:spcPct val="100000"/>
              </a:lnSpc>
              <a:spcBef>
                <a:spcPts val="600"/>
              </a:spcBef>
              <a:spcAft>
                <a:spcPts val="0"/>
              </a:spcAft>
              <a:buSzPts val="2560"/>
              <a:buChar char="⚫"/>
            </a:pPr>
            <a:r>
              <a:rPr i="1" lang="en-US"/>
              <a:t>Neisseria gonorrhoeae</a:t>
            </a:r>
            <a:r>
              <a:rPr lang="en-US"/>
              <a:t>, </a:t>
            </a:r>
            <a:r>
              <a:rPr i="1" lang="en-US"/>
              <a:t>Neisseria meningitidis</a:t>
            </a:r>
            <a:r>
              <a:rPr lang="en-US"/>
              <a:t>, </a:t>
            </a:r>
            <a:r>
              <a:rPr i="1" lang="en-US"/>
              <a:t>Corynebacterium diphtheriae </a:t>
            </a:r>
            <a:r>
              <a:rPr lang="en-US"/>
              <a:t>and </a:t>
            </a:r>
            <a:r>
              <a:rPr i="1" lang="en-US"/>
              <a:t>Haemophilus influenzae </a:t>
            </a:r>
            <a:r>
              <a:rPr lang="en-US"/>
              <a:t>are able to penetrate</a:t>
            </a:r>
            <a:endParaRPr/>
          </a:p>
          <a:p>
            <a:pPr indent="-283464" lvl="0" marL="365760" rtl="1" algn="l">
              <a:lnSpc>
                <a:spcPct val="100000"/>
              </a:lnSpc>
              <a:spcBef>
                <a:spcPts val="600"/>
              </a:spcBef>
              <a:spcAft>
                <a:spcPts val="0"/>
              </a:spcAft>
              <a:buSzPts val="2560"/>
              <a:buChar char="⚫"/>
            </a:pPr>
            <a:r>
              <a:rPr lang="en-US"/>
              <a:t>a healthy corneal epithelium,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1435608" y="274638"/>
            <a:ext cx="7498080" cy="1143000"/>
          </a:xfrm>
          <a:prstGeom prst="rect">
            <a:avLst/>
          </a:prstGeom>
          <a:noFill/>
          <a:ln>
            <a:noFill/>
          </a:ln>
        </p:spPr>
        <p:txBody>
          <a:bodyPr anchorCtr="0" anchor="ctr" bIns="45700" lIns="91425" spcFirstLastPara="1" rIns="91425" wrap="square" tIns="45700">
            <a:noAutofit/>
          </a:bodyPr>
          <a:lstStyle/>
          <a:p>
            <a:pPr indent="0" lvl="0" marL="0" rtl="1" algn="l">
              <a:spcBef>
                <a:spcPts val="0"/>
              </a:spcBef>
              <a:spcAft>
                <a:spcPts val="0"/>
              </a:spcAft>
              <a:buClr>
                <a:srgbClr val="562214"/>
              </a:buClr>
              <a:buSzPts val="4300"/>
              <a:buFont typeface="Gill Sans"/>
              <a:buNone/>
            </a:pPr>
            <a:r>
              <a:rPr lang="en-US"/>
              <a:t>Bacterial keratitis</a:t>
            </a:r>
            <a:endParaRPr/>
          </a:p>
        </p:txBody>
      </p:sp>
      <p:sp>
        <p:nvSpPr>
          <p:cNvPr id="171" name="Google Shape;171;p23"/>
          <p:cNvSpPr txBox="1"/>
          <p:nvPr>
            <p:ph idx="1" type="body"/>
          </p:nvPr>
        </p:nvSpPr>
        <p:spPr>
          <a:xfrm>
            <a:off x="1435608" y="1447800"/>
            <a:ext cx="7498080" cy="4800600"/>
          </a:xfrm>
          <a:prstGeom prst="rect">
            <a:avLst/>
          </a:prstGeom>
          <a:noFill/>
          <a:ln>
            <a:noFill/>
          </a:ln>
        </p:spPr>
        <p:txBody>
          <a:bodyPr anchorCtr="0" anchor="t" bIns="45700" lIns="91425" spcFirstLastPara="1" rIns="91425" wrap="square" tIns="45700">
            <a:noAutofit/>
          </a:bodyPr>
          <a:lstStyle/>
          <a:p>
            <a:pPr indent="-283464" lvl="0" marL="365760" rtl="1" algn="l">
              <a:lnSpc>
                <a:spcPct val="100000"/>
              </a:lnSpc>
              <a:spcBef>
                <a:spcPts val="0"/>
              </a:spcBef>
              <a:spcAft>
                <a:spcPts val="0"/>
              </a:spcAft>
              <a:buSzPts val="3520"/>
              <a:buChar char="⚫"/>
            </a:pPr>
            <a:r>
              <a:rPr lang="en-US" sz="4400"/>
              <a:t>Comon causative organisms:</a:t>
            </a:r>
            <a:endParaRPr/>
          </a:p>
          <a:p>
            <a:pPr indent="-283464" lvl="0" marL="365760" rtl="1" algn="l">
              <a:lnSpc>
                <a:spcPct val="100000"/>
              </a:lnSpc>
              <a:spcBef>
                <a:spcPts val="600"/>
              </a:spcBef>
              <a:spcAft>
                <a:spcPts val="0"/>
              </a:spcAft>
              <a:buSzPts val="2560"/>
              <a:buChar char="⚫"/>
            </a:pPr>
            <a:r>
              <a:rPr lang="en-US"/>
              <a:t>Pseudomonas auroginosa</a:t>
            </a:r>
            <a:endParaRPr/>
          </a:p>
          <a:p>
            <a:pPr indent="-283464" lvl="0" marL="365760" rtl="1" algn="l">
              <a:lnSpc>
                <a:spcPct val="100000"/>
              </a:lnSpc>
              <a:spcBef>
                <a:spcPts val="600"/>
              </a:spcBef>
              <a:spcAft>
                <a:spcPts val="0"/>
              </a:spcAft>
              <a:buSzPts val="2560"/>
              <a:buChar char="⚫"/>
            </a:pPr>
            <a:r>
              <a:rPr lang="en-US"/>
              <a:t>Staphylococcus aurues</a:t>
            </a:r>
            <a:endParaRPr/>
          </a:p>
          <a:p>
            <a:pPr indent="-283464" lvl="0" marL="365760" rtl="1" algn="l">
              <a:lnSpc>
                <a:spcPct val="100000"/>
              </a:lnSpc>
              <a:spcBef>
                <a:spcPts val="600"/>
              </a:spcBef>
              <a:spcAft>
                <a:spcPts val="0"/>
              </a:spcAft>
              <a:buSzPts val="2560"/>
              <a:buChar char="⚫"/>
            </a:pPr>
            <a:r>
              <a:rPr lang="en-US"/>
              <a:t>Streptococucs pyogenus</a:t>
            </a:r>
            <a:endParaRPr/>
          </a:p>
          <a:p>
            <a:pPr indent="-283464" lvl="0" marL="365760" rtl="1" algn="l">
              <a:lnSpc>
                <a:spcPct val="100000"/>
              </a:lnSpc>
              <a:spcBef>
                <a:spcPts val="600"/>
              </a:spcBef>
              <a:spcAft>
                <a:spcPts val="0"/>
              </a:spcAft>
              <a:buSzPts val="2560"/>
              <a:buChar char="⚫"/>
            </a:pPr>
            <a:r>
              <a:rPr lang="en-US"/>
              <a:t>Streptococucs pneumonie</a:t>
            </a:r>
            <a:endParaRPr/>
          </a:p>
          <a:p>
            <a:pPr indent="-283464" lvl="0" marL="365760" rtl="1" algn="l">
              <a:lnSpc>
                <a:spcPct val="100000"/>
              </a:lnSpc>
              <a:spcBef>
                <a:spcPts val="600"/>
              </a:spcBef>
              <a:spcAft>
                <a:spcPts val="0"/>
              </a:spcAft>
              <a:buSzPts val="2560"/>
              <a:buChar char="⚫"/>
            </a:pP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نسق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انقلاب">
  <a:themeElements>
    <a:clrScheme name="انقلاب">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